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922" r:id="rId2"/>
    <p:sldId id="923" r:id="rId3"/>
    <p:sldId id="924" r:id="rId4"/>
    <p:sldId id="580" r:id="rId5"/>
    <p:sldId id="581" r:id="rId6"/>
    <p:sldId id="582" r:id="rId7"/>
    <p:sldId id="583" r:id="rId8"/>
    <p:sldId id="537" r:id="rId9"/>
    <p:sldId id="584" r:id="rId10"/>
    <p:sldId id="585" r:id="rId11"/>
    <p:sldId id="5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C1ED7-EB3A-4AD4-A336-7A0BD1A62BD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D5BE-664B-45FC-A5E3-9A1DC8BB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3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Ненужная транспортировка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перемещение материалов, деталей и готовых изделий на большие расстояния и чаще, чем это необходимо. Безусловно, транспортировка — это неотъемлемая часть производственного процесса. Тем не менее нужно стремиться к минимизации данной потери, т.к. транспортировка — это также затраты на горючее, электроэнергию, на обслуживание транспортного парка, на организацию транспортной инфраструктуры, а также риск повреждения продукции. Все это ведет к удорожанию продукции и увеличению времени на производственный процесс.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Ненужная транспортировка.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Ее нужно оптимизировать по времени и расстоянию. Любая транспортировка увеличивает риск повреждения.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9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Излишние запасы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как правило, следствием перепроизводства и влекут за собой появление таких потерь, как транспортировка и брак. С точки зрения экономики, запасы — это замороженные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деньги,т.е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деньги, заключённые в оборотных средствах организации, вложенные в закупку сырья, материалов, комплектующих, в зарплату работника предыдущих операций процесса и в прочие расходы по созданию добавленной стоимости, но не совершившие оборот и не высвободившееся в виде реализованного готового изделия. Это деньги застывшие в виде незавершённого производства на различных стадиях процесса изготовления того или иного изделия. Избыток запасов вызывает моральное старение продукции, ведет к повреждению готовых изделий, затратам на транспортировку и хранение.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8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Лишние движения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потеря связана с ненужным перемещением работников в течение рабочего дня с целью поиска необходимой информации (на компьютере, в бумагах и пр.), инструментов/предметов; с потерей времени на повороты, наклоны, хождения за деталями, инструментом, поиски. Способствует снижению производительности труда, повышению утомляемости работников и росту травматизма.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9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Ожидание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время, которое оборудование либо персонал проводит в бездействии, т.е. не создавая ценность. К ожиданию относится: наблюдение за работой автоматического оборудования, простои в ожидании очередной рабочей операции, деталей, инструмента, поломки оборудования. Тем не менее ожидание — один из тех видов потерь, который приносит сравнительно меньший урон производственному процессу. При оптимизации производственных потоков необходимо, если не исключить все остальные потери, то хотя бы стремиться перевести их в ожидание. Оптимизация расположения оборудования, сокращение времени на переналадку позволяют сократить время на ожидание. Определить время ожидания позволяет хронометраж работы персонала и оборудования. Общее количество простоев за смену, месяц и год дают в сумме время ожидания. Для снижения времени ожидания персонала время вынужденных простоев рекомендуется направлять на уборку, внедрение систем 5С,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TMP, SMED,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7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Переделка брак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производство дефектных деталей и исправление дефектов. Ремонт, переделка, отходы, замена продукции и ее проверка ведут к потере времени, к дополнительным затратам на доработку, на контроль, на организацию места для устранения дефектов.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Стоимость брака определяется стоимостью испорченных изделий и затратами на переделку или доработку. здесь важна личная заинтересованность работников производить качественную продукцию.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Предотвращение ошибок – контролировать не в конце, а на каждом этапе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62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Наиболее распространенный и влекущий за собой другие виды потерь. Это когда производится продукции и оказывается услуг больше, чем это необходимо или больше чем может купить потребитель. </a:t>
            </a:r>
          </a:p>
          <a:p>
            <a:r>
              <a:rPr lang="ru-RU" u="sng" dirty="0"/>
              <a:t>Причины возникновения:</a:t>
            </a:r>
            <a:r>
              <a:rPr lang="ru-RU" dirty="0"/>
              <a:t> Производство большими партиями, не изученность спроса, отсутствие быстрой переналадки. </a:t>
            </a:r>
          </a:p>
          <a:p>
            <a:r>
              <a:rPr lang="ru-RU" u="sng" dirty="0"/>
              <a:t>Пример:</a:t>
            </a:r>
            <a:r>
              <a:rPr lang="ru-RU" dirty="0"/>
              <a:t> изготовление большого количества продукции, изготовление лишних копий документов, отчетов, длительные и регулярные собрания или планерки. </a:t>
            </a:r>
          </a:p>
          <a:p>
            <a:endParaRPr lang="en-US" dirty="0"/>
          </a:p>
          <a:p>
            <a:r>
              <a:rPr lang="ru-RU" dirty="0"/>
              <a:t>Вытягивающая</a:t>
            </a:r>
            <a:r>
              <a:rPr lang="ru-RU" baseline="0" dirty="0"/>
              <a:t> система поставок – поставки по мере необходимости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9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Избыточная обработка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видоизменение изделия, придание ему свойств и качеств, в которых не нуждается Заказчик, т.е. за которые он не готов платить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(не представляют для него ценность).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Возникает в случае отсутствия четкого понимания, какие свойства продукта нужны заказчику, а также из-за низкого качества инструмента или непродуманного конструктивного решения. Излишняя обработка влечет за собой лишние движения и ненужные операции, увеличивают себестоимость, увеличивают время протекания процесса. Для минимизации этой потери требования к продукту должны быть отражены в стандарте для рабочего.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1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Неиспользованный или нереализованный человеческий потенциал — это исключение личных качеств, знаний, умений и навыков сотрудника из выполняемой им работы. Потери нереализованного человеческого потенциала чаще всего возникают, когда от сотрудника ждут исключительного выполнения рутинных операций, руководитель не прислушивается к подчиненным, если любая деятельность жестко регламентируется внутренними стандартами, правилами или должностными обязанностями. </a:t>
            </a:r>
          </a:p>
          <a:p>
            <a:r>
              <a:rPr lang="ru-RU" dirty="0"/>
              <a:t>Причины возникновения: неэффективно выстроенная система мотивации, конкуренция среди персонала, излишний контроль со стороны руководства, отсутствие мотивации за проявление инициативы. </a:t>
            </a:r>
          </a:p>
          <a:p>
            <a:r>
              <a:rPr lang="ru-RU" dirty="0"/>
              <a:t>Пример: выполнение сотрудником непрофильных заданий, выполнение сотрудником заданий за несколько сотрудников, а так же обучение сотрудника тому, что ему не потребуется в работе вообще или в ближайшее время.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48896-51E1-432B-BD33-57B8A8D4D7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8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A635-E5A5-482C-83D9-1795ABB42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E91-F212-422B-A2D7-279263C85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C478E67-C2AD-0E00-B1B1-40AC46FF2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1074" y="6010015"/>
            <a:ext cx="2657475" cy="523875"/>
          </a:xfrm>
          <a:prstGeom prst="rect">
            <a:avLst/>
          </a:prstGeom>
        </p:spPr>
      </p:pic>
      <p:pic>
        <p:nvPicPr>
          <p:cNvPr id="13" name="Picture 12" descr="A blue and yellow graduation cap with a yellow circle around it&#10;&#10;Description automatically generated">
            <a:extLst>
              <a:ext uri="{FF2B5EF4-FFF2-40B4-BE49-F238E27FC236}">
                <a16:creationId xmlns:a16="http://schemas.microsoft.com/office/drawing/2014/main" id="{67B86FBD-E490-6937-C48E-9A8A54B004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0" y="351487"/>
            <a:ext cx="1112522" cy="13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/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0CBAFF2E-0469-F8E4-AD5B-5A51AB607F55}"/>
              </a:ext>
            </a:extLst>
          </p:cNvPr>
          <p:cNvSpPr/>
          <p:nvPr userDrawn="1"/>
        </p:nvSpPr>
        <p:spPr>
          <a:xfrm>
            <a:off x="0" y="0"/>
            <a:ext cx="4621876" cy="1047750"/>
          </a:xfrm>
          <a:prstGeom prst="rect">
            <a:avLst/>
          </a:prstGeom>
          <a:solidFill>
            <a:srgbClr val="2F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Clr>
                <a:srgbClr val="0067B1"/>
              </a:buClr>
              <a:buSzPct val="100000"/>
              <a:buFont typeface="Arial" pitchFamily="34" charset="0"/>
              <a:buChar char="•"/>
              <a:defRPr/>
            </a:lvl1pPr>
            <a:lvl2pPr marL="742950" indent="-285750">
              <a:buClr>
                <a:srgbClr val="0067B1"/>
              </a:buClr>
              <a:buSzPct val="10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9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yellow graduation cap with a yellow circle around it&#10;&#10;Description automatically generated">
            <a:extLst>
              <a:ext uri="{FF2B5EF4-FFF2-40B4-BE49-F238E27FC236}">
                <a16:creationId xmlns:a16="http://schemas.microsoft.com/office/drawing/2014/main" id="{BD50260E-C645-F1C3-F552-576DF6AB9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277" y="201859"/>
            <a:ext cx="387235" cy="4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307488" y="3332748"/>
            <a:ext cx="3084881" cy="19611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53"/>
          </p:nvPr>
        </p:nvSpPr>
        <p:spPr>
          <a:xfrm>
            <a:off x="4550804" y="3332748"/>
            <a:ext cx="3084881" cy="19611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54"/>
          </p:nvPr>
        </p:nvSpPr>
        <p:spPr>
          <a:xfrm>
            <a:off x="7826204" y="3332748"/>
            <a:ext cx="3084881" cy="19611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6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2322090"/>
            <a:ext cx="12192000" cy="2129392"/>
          </a:xfrm>
        </p:spPr>
        <p:txBody>
          <a:bodyPr>
            <a:normAutofit/>
          </a:bodyPr>
          <a:lstStyle>
            <a:lvl1pPr marL="0" indent="0">
              <a:buNone/>
              <a:defRPr sz="1576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06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228600"/>
            <a:ext cx="12192000" cy="1047750"/>
          </a:xfrm>
          <a:prstGeom prst="rect">
            <a:avLst/>
          </a:prstGeom>
          <a:solidFill>
            <a:srgbClr val="2F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srgbClr val="FE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75882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45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Layout _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Placeholder 16"/>
          <p:cNvSpPr>
            <a:spLocks noGrp="1"/>
          </p:cNvSpPr>
          <p:nvPr>
            <p:ph type="title"/>
          </p:nvPr>
        </p:nvSpPr>
        <p:spPr>
          <a:xfrm>
            <a:off x="209176" y="156331"/>
            <a:ext cx="10515600" cy="543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87334" y="984068"/>
            <a:ext cx="11243112" cy="4310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32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95CF-D2F0-ECCF-6983-02734E0D0150}"/>
              </a:ext>
            </a:extLst>
          </p:cNvPr>
          <p:cNvSpPr txBox="1">
            <a:spLocks/>
          </p:cNvSpPr>
          <p:nvPr/>
        </p:nvSpPr>
        <p:spPr bwMode="auto">
          <a:xfrm>
            <a:off x="1662121" y="807738"/>
            <a:ext cx="4810616" cy="5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6222C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cs typeface="+mj-cs"/>
              </a:rPr>
              <a:t>ПРОЦЕССЫ НЕ СОЗДАЮЩИЕ ЦЕННОСТИ –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5B39D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cs typeface="+mj-cs"/>
              </a:rPr>
              <a:t>ПОТЕРИ!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5B39D"/>
              </a:solidFill>
              <a:effectLst/>
              <a:uLnTx/>
              <a:uFillTx/>
              <a:latin typeface="Century Gothic"/>
              <a:ea typeface="ＭＳ Ｐゴシック" pitchFamily="34" charset="-128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B27C45-1D59-BE1F-BC2E-18BF8156F4A1}"/>
              </a:ext>
            </a:extLst>
          </p:cNvPr>
          <p:cNvSpPr txBox="1">
            <a:spLocks/>
          </p:cNvSpPr>
          <p:nvPr/>
        </p:nvSpPr>
        <p:spPr bwMode="auto">
          <a:xfrm>
            <a:off x="1662121" y="2708512"/>
            <a:ext cx="4250177" cy="10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7B1"/>
                </a:solidFill>
                <a:latin typeface="Palatino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cs typeface="+mj-cs"/>
              </a:rPr>
              <a:t>ПОТЕРИ ЕСТЬ ВСЕГДА! И ВЕЗДЕ!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1F9A5D-0FD6-10A8-FD8F-FC06FE0F6ECD}"/>
              </a:ext>
            </a:extLst>
          </p:cNvPr>
          <p:cNvSpPr/>
          <p:nvPr/>
        </p:nvSpPr>
        <p:spPr>
          <a:xfrm>
            <a:off x="1662121" y="4940775"/>
            <a:ext cx="5105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16222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МЫ С ВАМИ НЕСЁМ ПОТЕРИ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35B3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 ДНЕЙ 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16222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НЕДЕЛЮ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35B39D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 ЧАСА </a:t>
            </a: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16222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СУТКИ.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16222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Рисунок 8">
            <a:extLst>
              <a:ext uri="{FF2B5EF4-FFF2-40B4-BE49-F238E27FC236}">
                <a16:creationId xmlns:a16="http://schemas.microsoft.com/office/drawing/2014/main" id="{907271A4-3A01-B3F2-92D3-773261907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43927"/>
          <a:stretch/>
        </p:blipFill>
        <p:spPr>
          <a:xfrm>
            <a:off x="7342230" y="0"/>
            <a:ext cx="4849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9" name="Text Placeholder 1"/>
          <p:cNvSpPr txBox="1">
            <a:spLocks/>
          </p:cNvSpPr>
          <p:nvPr/>
        </p:nvSpPr>
        <p:spPr>
          <a:xfrm rot="16200000" flipH="1">
            <a:off x="-1776848" y="3432970"/>
            <a:ext cx="4680886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ИЗЛИШНЯЯ ОБРАБОТКА </a:t>
            </a:r>
          </a:p>
        </p:txBody>
      </p:sp>
      <p:sp>
        <p:nvSpPr>
          <p:cNvPr id="30" name="Rectangle 2"/>
          <p:cNvSpPr/>
          <p:nvPr/>
        </p:nvSpPr>
        <p:spPr>
          <a:xfrm>
            <a:off x="5087305" y="3979541"/>
            <a:ext cx="309693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Выполнение большего объёма работ, чем требуется заказчику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Дополнительные расходы человеческих ресурсов, материала и времени</a:t>
            </a:r>
          </a:p>
        </p:txBody>
      </p:sp>
      <p:sp>
        <p:nvSpPr>
          <p:cNvPr id="31" name="Rectangle 3"/>
          <p:cNvSpPr/>
          <p:nvPr/>
        </p:nvSpPr>
        <p:spPr>
          <a:xfrm>
            <a:off x="8651499" y="3979541"/>
            <a:ext cx="3129837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Работа с заказчиком, изучение его потребностей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Понимание первостепенных, второстепенных качеств продукта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Организация условий, мест для проведения самостоятельного контроля выпуска деталей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Стандартизированная работа</a:t>
            </a:r>
          </a:p>
        </p:txBody>
      </p:sp>
      <p:sp>
        <p:nvSpPr>
          <p:cNvPr id="32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ВЫПОЛНЕНИЕ БОЛЬШЕГО ОБЪЕМА РАБОТ, ЧЕМ ТРЕБУЕТСЯ ЗАКАЗЧИКУ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BDEE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Rounded Rectangle 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1562531" y="3979541"/>
            <a:ext cx="3096934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Непонимание того, что нужно заказчику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Отсутствие стандартов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Несовершенство технологий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Непродуманность процесса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Несоответствие используемого материала, инструмента, оборудования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Желание перестраховаться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Незаинтересованность рабочих в совершенствовании процессов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Низкая квалификация работников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Многочисленные согласования и утверждения документов</a:t>
            </a:r>
          </a:p>
        </p:txBody>
      </p:sp>
      <p:sp>
        <p:nvSpPr>
          <p:cNvPr id="35" name="Rounded Rectangle 7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Rounded Rectangle 8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0749" y="5867399"/>
            <a:ext cx="615129" cy="615129"/>
            <a:chOff x="13377863" y="3430588"/>
            <a:chExt cx="325437" cy="323851"/>
          </a:xfrm>
        </p:grpSpPr>
        <p:sp>
          <p:nvSpPr>
            <p:cNvPr id="15" name="Freeform 27"/>
            <p:cNvSpPr>
              <a:spLocks noEditPoints="1"/>
            </p:cNvSpPr>
            <p:nvPr/>
          </p:nvSpPr>
          <p:spPr bwMode="auto">
            <a:xfrm>
              <a:off x="13377863" y="3430588"/>
              <a:ext cx="325437" cy="301625"/>
            </a:xfrm>
            <a:custGeom>
              <a:avLst/>
              <a:gdLst>
                <a:gd name="T0" fmla="*/ 28 w 899"/>
                <a:gd name="T1" fmla="*/ 136 h 839"/>
                <a:gd name="T2" fmla="*/ 28 w 899"/>
                <a:gd name="T3" fmla="*/ 27 h 839"/>
                <a:gd name="T4" fmla="*/ 871 w 899"/>
                <a:gd name="T5" fmla="*/ 27 h 839"/>
                <a:gd name="T6" fmla="*/ 871 w 899"/>
                <a:gd name="T7" fmla="*/ 136 h 839"/>
                <a:gd name="T8" fmla="*/ 28 w 899"/>
                <a:gd name="T9" fmla="*/ 136 h 839"/>
                <a:gd name="T10" fmla="*/ 885 w 899"/>
                <a:gd name="T11" fmla="*/ 0 h 839"/>
                <a:gd name="T12" fmla="*/ 14 w 899"/>
                <a:gd name="T13" fmla="*/ 0 h 839"/>
                <a:gd name="T14" fmla="*/ 0 w 899"/>
                <a:gd name="T15" fmla="*/ 14 h 839"/>
                <a:gd name="T16" fmla="*/ 0 w 899"/>
                <a:gd name="T17" fmla="*/ 825 h 839"/>
                <a:gd name="T18" fmla="*/ 14 w 899"/>
                <a:gd name="T19" fmla="*/ 839 h 839"/>
                <a:gd name="T20" fmla="*/ 514 w 899"/>
                <a:gd name="T21" fmla="*/ 839 h 839"/>
                <a:gd name="T22" fmla="*/ 528 w 899"/>
                <a:gd name="T23" fmla="*/ 825 h 839"/>
                <a:gd name="T24" fmla="*/ 514 w 899"/>
                <a:gd name="T25" fmla="*/ 812 h 839"/>
                <a:gd name="T26" fmla="*/ 28 w 899"/>
                <a:gd name="T27" fmla="*/ 812 h 839"/>
                <a:gd name="T28" fmla="*/ 28 w 899"/>
                <a:gd name="T29" fmla="*/ 163 h 839"/>
                <a:gd name="T30" fmla="*/ 871 w 899"/>
                <a:gd name="T31" fmla="*/ 163 h 839"/>
                <a:gd name="T32" fmla="*/ 871 w 899"/>
                <a:gd name="T33" fmla="*/ 812 h 839"/>
                <a:gd name="T34" fmla="*/ 844 w 899"/>
                <a:gd name="T35" fmla="*/ 812 h 839"/>
                <a:gd name="T36" fmla="*/ 831 w 899"/>
                <a:gd name="T37" fmla="*/ 825 h 839"/>
                <a:gd name="T38" fmla="*/ 844 w 899"/>
                <a:gd name="T39" fmla="*/ 839 h 839"/>
                <a:gd name="T40" fmla="*/ 885 w 899"/>
                <a:gd name="T41" fmla="*/ 839 h 839"/>
                <a:gd name="T42" fmla="*/ 899 w 899"/>
                <a:gd name="T43" fmla="*/ 825 h 839"/>
                <a:gd name="T44" fmla="*/ 899 w 899"/>
                <a:gd name="T45" fmla="*/ 14 h 839"/>
                <a:gd name="T46" fmla="*/ 885 w 899"/>
                <a:gd name="T4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99" h="839">
                  <a:moveTo>
                    <a:pt x="28" y="136"/>
                  </a:moveTo>
                  <a:lnTo>
                    <a:pt x="28" y="27"/>
                  </a:lnTo>
                  <a:lnTo>
                    <a:pt x="871" y="27"/>
                  </a:lnTo>
                  <a:lnTo>
                    <a:pt x="871" y="136"/>
                  </a:lnTo>
                  <a:lnTo>
                    <a:pt x="28" y="136"/>
                  </a:lnTo>
                  <a:close/>
                  <a:moveTo>
                    <a:pt x="885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0" y="825"/>
                  </a:lnTo>
                  <a:lnTo>
                    <a:pt x="14" y="839"/>
                  </a:lnTo>
                  <a:lnTo>
                    <a:pt x="514" y="839"/>
                  </a:lnTo>
                  <a:lnTo>
                    <a:pt x="528" y="825"/>
                  </a:lnTo>
                  <a:lnTo>
                    <a:pt x="514" y="812"/>
                  </a:lnTo>
                  <a:lnTo>
                    <a:pt x="28" y="812"/>
                  </a:lnTo>
                  <a:lnTo>
                    <a:pt x="28" y="163"/>
                  </a:lnTo>
                  <a:lnTo>
                    <a:pt x="871" y="163"/>
                  </a:lnTo>
                  <a:lnTo>
                    <a:pt x="871" y="812"/>
                  </a:lnTo>
                  <a:lnTo>
                    <a:pt x="844" y="812"/>
                  </a:lnTo>
                  <a:lnTo>
                    <a:pt x="831" y="825"/>
                  </a:lnTo>
                  <a:lnTo>
                    <a:pt x="844" y="839"/>
                  </a:lnTo>
                  <a:lnTo>
                    <a:pt x="885" y="839"/>
                  </a:lnTo>
                  <a:lnTo>
                    <a:pt x="899" y="825"/>
                  </a:lnTo>
                  <a:lnTo>
                    <a:pt x="899" y="14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13666788" y="3455988"/>
              <a:ext cx="9525" cy="7938"/>
            </a:xfrm>
            <a:custGeom>
              <a:avLst/>
              <a:gdLst>
                <a:gd name="T0" fmla="*/ 4 w 27"/>
                <a:gd name="T1" fmla="*/ 0 h 23"/>
                <a:gd name="T2" fmla="*/ 0 w 27"/>
                <a:gd name="T3" fmla="*/ 10 h 23"/>
                <a:gd name="T4" fmla="*/ 4 w 27"/>
                <a:gd name="T5" fmla="*/ 19 h 23"/>
                <a:gd name="T6" fmla="*/ 14 w 27"/>
                <a:gd name="T7" fmla="*/ 23 h 23"/>
                <a:gd name="T8" fmla="*/ 23 w 27"/>
                <a:gd name="T9" fmla="*/ 19 h 23"/>
                <a:gd name="T10" fmla="*/ 27 w 27"/>
                <a:gd name="T11" fmla="*/ 10 h 23"/>
                <a:gd name="T12" fmla="*/ 23 w 27"/>
                <a:gd name="T13" fmla="*/ 0 h 23"/>
                <a:gd name="T14" fmla="*/ 4 w 27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3">
                  <a:moveTo>
                    <a:pt x="4" y="0"/>
                  </a:moveTo>
                  <a:lnTo>
                    <a:pt x="0" y="10"/>
                  </a:lnTo>
                  <a:lnTo>
                    <a:pt x="4" y="19"/>
                  </a:lnTo>
                  <a:lnTo>
                    <a:pt x="14" y="23"/>
                  </a:lnTo>
                  <a:lnTo>
                    <a:pt x="23" y="19"/>
                  </a:lnTo>
                  <a:lnTo>
                    <a:pt x="27" y="10"/>
                  </a:lnTo>
                  <a:lnTo>
                    <a:pt x="23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3639800" y="3454401"/>
              <a:ext cx="9525" cy="9525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lnTo>
                    <a:pt x="0" y="14"/>
                  </a:lnTo>
                  <a:lnTo>
                    <a:pt x="14" y="27"/>
                  </a:lnTo>
                  <a:lnTo>
                    <a:pt x="27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13612813" y="3455988"/>
              <a:ext cx="9525" cy="7938"/>
            </a:xfrm>
            <a:custGeom>
              <a:avLst/>
              <a:gdLst>
                <a:gd name="T0" fmla="*/ 4 w 27"/>
                <a:gd name="T1" fmla="*/ 0 h 23"/>
                <a:gd name="T2" fmla="*/ 0 w 27"/>
                <a:gd name="T3" fmla="*/ 10 h 23"/>
                <a:gd name="T4" fmla="*/ 4 w 27"/>
                <a:gd name="T5" fmla="*/ 19 h 23"/>
                <a:gd name="T6" fmla="*/ 14 w 27"/>
                <a:gd name="T7" fmla="*/ 23 h 23"/>
                <a:gd name="T8" fmla="*/ 24 w 27"/>
                <a:gd name="T9" fmla="*/ 19 h 23"/>
                <a:gd name="T10" fmla="*/ 27 w 27"/>
                <a:gd name="T11" fmla="*/ 10 h 23"/>
                <a:gd name="T12" fmla="*/ 24 w 27"/>
                <a:gd name="T13" fmla="*/ 0 h 23"/>
                <a:gd name="T14" fmla="*/ 4 w 27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3">
                  <a:moveTo>
                    <a:pt x="4" y="0"/>
                  </a:moveTo>
                  <a:lnTo>
                    <a:pt x="0" y="10"/>
                  </a:lnTo>
                  <a:lnTo>
                    <a:pt x="4" y="19"/>
                  </a:lnTo>
                  <a:lnTo>
                    <a:pt x="14" y="23"/>
                  </a:lnTo>
                  <a:lnTo>
                    <a:pt x="24" y="19"/>
                  </a:lnTo>
                  <a:lnTo>
                    <a:pt x="27" y="10"/>
                  </a:lnTo>
                  <a:lnTo>
                    <a:pt x="2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Freeform 31"/>
            <p:cNvSpPr>
              <a:spLocks noEditPoints="1"/>
            </p:cNvSpPr>
            <p:nvPr/>
          </p:nvSpPr>
          <p:spPr bwMode="auto">
            <a:xfrm>
              <a:off x="13431838" y="3527426"/>
              <a:ext cx="230187" cy="227013"/>
            </a:xfrm>
            <a:custGeom>
              <a:avLst/>
              <a:gdLst>
                <a:gd name="T0" fmla="*/ 602 w 640"/>
                <a:gd name="T1" fmla="*/ 579 h 632"/>
                <a:gd name="T2" fmla="*/ 587 w 640"/>
                <a:gd name="T3" fmla="*/ 594 h 632"/>
                <a:gd name="T4" fmla="*/ 536 w 640"/>
                <a:gd name="T5" fmla="*/ 594 h 632"/>
                <a:gd name="T6" fmla="*/ 396 w 640"/>
                <a:gd name="T7" fmla="*/ 454 h 632"/>
                <a:gd name="T8" fmla="*/ 462 w 640"/>
                <a:gd name="T9" fmla="*/ 388 h 632"/>
                <a:gd name="T10" fmla="*/ 602 w 640"/>
                <a:gd name="T11" fmla="*/ 528 h 632"/>
                <a:gd name="T12" fmla="*/ 612 w 640"/>
                <a:gd name="T13" fmla="*/ 553 h 632"/>
                <a:gd name="T14" fmla="*/ 602 w 640"/>
                <a:gd name="T15" fmla="*/ 579 h 632"/>
                <a:gd name="T16" fmla="*/ 470 w 640"/>
                <a:gd name="T17" fmla="*/ 357 h 632"/>
                <a:gd name="T18" fmla="*/ 468 w 640"/>
                <a:gd name="T19" fmla="*/ 356 h 632"/>
                <a:gd name="T20" fmla="*/ 467 w 640"/>
                <a:gd name="T21" fmla="*/ 355 h 632"/>
                <a:gd name="T22" fmla="*/ 466 w 640"/>
                <a:gd name="T23" fmla="*/ 355 h 632"/>
                <a:gd name="T24" fmla="*/ 463 w 640"/>
                <a:gd name="T25" fmla="*/ 353 h 632"/>
                <a:gd name="T26" fmla="*/ 461 w 640"/>
                <a:gd name="T27" fmla="*/ 353 h 632"/>
                <a:gd name="T28" fmla="*/ 458 w 640"/>
                <a:gd name="T29" fmla="*/ 353 h 632"/>
                <a:gd name="T30" fmla="*/ 456 w 640"/>
                <a:gd name="T31" fmla="*/ 354 h 632"/>
                <a:gd name="T32" fmla="*/ 453 w 640"/>
                <a:gd name="T33" fmla="*/ 355 h 632"/>
                <a:gd name="T34" fmla="*/ 451 w 640"/>
                <a:gd name="T35" fmla="*/ 356 h 632"/>
                <a:gd name="T36" fmla="*/ 450 w 640"/>
                <a:gd name="T37" fmla="*/ 357 h 632"/>
                <a:gd name="T38" fmla="*/ 449 w 640"/>
                <a:gd name="T39" fmla="*/ 358 h 632"/>
                <a:gd name="T40" fmla="*/ 448 w 640"/>
                <a:gd name="T41" fmla="*/ 360 h 632"/>
                <a:gd name="T42" fmla="*/ 253 w 640"/>
                <a:gd name="T43" fmla="*/ 471 h 632"/>
                <a:gd name="T44" fmla="*/ 27 w 640"/>
                <a:gd name="T45" fmla="*/ 245 h 632"/>
                <a:gd name="T46" fmla="*/ 197 w 640"/>
                <a:gd name="T47" fmla="*/ 27 h 632"/>
                <a:gd name="T48" fmla="*/ 207 w 640"/>
                <a:gd name="T49" fmla="*/ 10 h 632"/>
                <a:gd name="T50" fmla="*/ 190 w 640"/>
                <a:gd name="T51" fmla="*/ 0 h 632"/>
                <a:gd name="T52" fmla="*/ 0 w 640"/>
                <a:gd name="T53" fmla="*/ 245 h 632"/>
                <a:gd name="T54" fmla="*/ 253 w 640"/>
                <a:gd name="T55" fmla="*/ 498 h 632"/>
                <a:gd name="T56" fmla="*/ 372 w 640"/>
                <a:gd name="T57" fmla="*/ 468 h 632"/>
                <a:gd name="T58" fmla="*/ 516 w 640"/>
                <a:gd name="T59" fmla="*/ 613 h 632"/>
                <a:gd name="T60" fmla="*/ 561 w 640"/>
                <a:gd name="T61" fmla="*/ 632 h 632"/>
                <a:gd name="T62" fmla="*/ 606 w 640"/>
                <a:gd name="T63" fmla="*/ 613 h 632"/>
                <a:gd name="T64" fmla="*/ 621 w 640"/>
                <a:gd name="T65" fmla="*/ 599 h 632"/>
                <a:gd name="T66" fmla="*/ 640 w 640"/>
                <a:gd name="T67" fmla="*/ 553 h 632"/>
                <a:gd name="T68" fmla="*/ 621 w 640"/>
                <a:gd name="T69" fmla="*/ 508 h 632"/>
                <a:gd name="T70" fmla="*/ 470 w 640"/>
                <a:gd name="T71" fmla="*/ 35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0" h="632">
                  <a:moveTo>
                    <a:pt x="602" y="579"/>
                  </a:moveTo>
                  <a:lnTo>
                    <a:pt x="587" y="594"/>
                  </a:lnTo>
                  <a:lnTo>
                    <a:pt x="536" y="594"/>
                  </a:lnTo>
                  <a:lnTo>
                    <a:pt x="396" y="454"/>
                  </a:lnTo>
                  <a:lnTo>
                    <a:pt x="462" y="388"/>
                  </a:lnTo>
                  <a:lnTo>
                    <a:pt x="602" y="528"/>
                  </a:lnTo>
                  <a:lnTo>
                    <a:pt x="612" y="553"/>
                  </a:lnTo>
                  <a:lnTo>
                    <a:pt x="602" y="579"/>
                  </a:lnTo>
                  <a:close/>
                  <a:moveTo>
                    <a:pt x="470" y="357"/>
                  </a:moveTo>
                  <a:lnTo>
                    <a:pt x="468" y="356"/>
                  </a:lnTo>
                  <a:lnTo>
                    <a:pt x="467" y="355"/>
                  </a:lnTo>
                  <a:lnTo>
                    <a:pt x="466" y="355"/>
                  </a:lnTo>
                  <a:lnTo>
                    <a:pt x="463" y="353"/>
                  </a:lnTo>
                  <a:lnTo>
                    <a:pt x="461" y="353"/>
                  </a:lnTo>
                  <a:lnTo>
                    <a:pt x="458" y="353"/>
                  </a:lnTo>
                  <a:lnTo>
                    <a:pt x="456" y="354"/>
                  </a:lnTo>
                  <a:lnTo>
                    <a:pt x="453" y="355"/>
                  </a:lnTo>
                  <a:lnTo>
                    <a:pt x="451" y="356"/>
                  </a:lnTo>
                  <a:lnTo>
                    <a:pt x="450" y="357"/>
                  </a:lnTo>
                  <a:lnTo>
                    <a:pt x="449" y="358"/>
                  </a:lnTo>
                  <a:lnTo>
                    <a:pt x="448" y="360"/>
                  </a:lnTo>
                  <a:cubicBezTo>
                    <a:pt x="408" y="428"/>
                    <a:pt x="333" y="471"/>
                    <a:pt x="253" y="471"/>
                  </a:cubicBezTo>
                  <a:cubicBezTo>
                    <a:pt x="129" y="471"/>
                    <a:pt x="27" y="370"/>
                    <a:pt x="27" y="245"/>
                  </a:cubicBezTo>
                  <a:cubicBezTo>
                    <a:pt x="27" y="142"/>
                    <a:pt x="97" y="52"/>
                    <a:pt x="197" y="27"/>
                  </a:cubicBezTo>
                  <a:lnTo>
                    <a:pt x="207" y="10"/>
                  </a:lnTo>
                  <a:lnTo>
                    <a:pt x="190" y="0"/>
                  </a:lnTo>
                  <a:cubicBezTo>
                    <a:pt x="78" y="29"/>
                    <a:pt x="0" y="130"/>
                    <a:pt x="0" y="245"/>
                  </a:cubicBezTo>
                  <a:cubicBezTo>
                    <a:pt x="0" y="385"/>
                    <a:pt x="114" y="498"/>
                    <a:pt x="253" y="498"/>
                  </a:cubicBezTo>
                  <a:cubicBezTo>
                    <a:pt x="295" y="498"/>
                    <a:pt x="336" y="488"/>
                    <a:pt x="372" y="468"/>
                  </a:cubicBezTo>
                  <a:lnTo>
                    <a:pt x="516" y="613"/>
                  </a:lnTo>
                  <a:lnTo>
                    <a:pt x="561" y="632"/>
                  </a:lnTo>
                  <a:lnTo>
                    <a:pt x="606" y="613"/>
                  </a:lnTo>
                  <a:lnTo>
                    <a:pt x="621" y="599"/>
                  </a:lnTo>
                  <a:lnTo>
                    <a:pt x="640" y="553"/>
                  </a:lnTo>
                  <a:lnTo>
                    <a:pt x="621" y="508"/>
                  </a:lnTo>
                  <a:lnTo>
                    <a:pt x="470" y="35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13458825" y="3559176"/>
              <a:ext cx="104775" cy="120650"/>
            </a:xfrm>
            <a:custGeom>
              <a:avLst/>
              <a:gdLst>
                <a:gd name="T0" fmla="*/ 71 w 290"/>
                <a:gd name="T1" fmla="*/ 50 h 333"/>
                <a:gd name="T2" fmla="*/ 107 w 290"/>
                <a:gd name="T3" fmla="*/ 24 h 333"/>
                <a:gd name="T4" fmla="*/ 113 w 290"/>
                <a:gd name="T5" fmla="*/ 6 h 333"/>
                <a:gd name="T6" fmla="*/ 94 w 290"/>
                <a:gd name="T7" fmla="*/ 0 h 333"/>
                <a:gd name="T8" fmla="*/ 52 w 290"/>
                <a:gd name="T9" fmla="*/ 31 h 333"/>
                <a:gd name="T10" fmla="*/ 0 w 290"/>
                <a:gd name="T11" fmla="*/ 156 h 333"/>
                <a:gd name="T12" fmla="*/ 52 w 290"/>
                <a:gd name="T13" fmla="*/ 281 h 333"/>
                <a:gd name="T14" fmla="*/ 177 w 290"/>
                <a:gd name="T15" fmla="*/ 333 h 333"/>
                <a:gd name="T16" fmla="*/ 287 w 290"/>
                <a:gd name="T17" fmla="*/ 295 h 333"/>
                <a:gd name="T18" fmla="*/ 290 w 290"/>
                <a:gd name="T19" fmla="*/ 276 h 333"/>
                <a:gd name="T20" fmla="*/ 271 w 290"/>
                <a:gd name="T21" fmla="*/ 273 h 333"/>
                <a:gd name="T22" fmla="*/ 71 w 290"/>
                <a:gd name="T23" fmla="*/ 262 h 333"/>
                <a:gd name="T24" fmla="*/ 71 w 290"/>
                <a:gd name="T25" fmla="*/ 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33">
                  <a:moveTo>
                    <a:pt x="71" y="50"/>
                  </a:moveTo>
                  <a:lnTo>
                    <a:pt x="107" y="24"/>
                  </a:lnTo>
                  <a:lnTo>
                    <a:pt x="113" y="6"/>
                  </a:lnTo>
                  <a:lnTo>
                    <a:pt x="94" y="0"/>
                  </a:lnTo>
                  <a:lnTo>
                    <a:pt x="52" y="31"/>
                  </a:lnTo>
                  <a:cubicBezTo>
                    <a:pt x="19" y="65"/>
                    <a:pt x="0" y="109"/>
                    <a:pt x="0" y="156"/>
                  </a:cubicBezTo>
                  <a:cubicBezTo>
                    <a:pt x="0" y="204"/>
                    <a:pt x="19" y="248"/>
                    <a:pt x="52" y="281"/>
                  </a:cubicBezTo>
                  <a:cubicBezTo>
                    <a:pt x="87" y="316"/>
                    <a:pt x="132" y="333"/>
                    <a:pt x="177" y="333"/>
                  </a:cubicBezTo>
                  <a:cubicBezTo>
                    <a:pt x="216" y="333"/>
                    <a:pt x="255" y="321"/>
                    <a:pt x="287" y="295"/>
                  </a:cubicBezTo>
                  <a:lnTo>
                    <a:pt x="290" y="276"/>
                  </a:lnTo>
                  <a:lnTo>
                    <a:pt x="271" y="273"/>
                  </a:lnTo>
                  <a:cubicBezTo>
                    <a:pt x="211" y="321"/>
                    <a:pt x="125" y="316"/>
                    <a:pt x="71" y="262"/>
                  </a:cubicBezTo>
                  <a:cubicBezTo>
                    <a:pt x="13" y="204"/>
                    <a:pt x="13" y="109"/>
                    <a:pt x="71" y="5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13509625" y="3509963"/>
              <a:ext cx="147637" cy="141288"/>
            </a:xfrm>
            <a:custGeom>
              <a:avLst/>
              <a:gdLst>
                <a:gd name="T0" fmla="*/ 204 w 407"/>
                <a:gd name="T1" fmla="*/ 28 h 394"/>
                <a:gd name="T2" fmla="*/ 260 w 407"/>
                <a:gd name="T3" fmla="*/ 52 h 394"/>
                <a:gd name="T4" fmla="*/ 104 w 407"/>
                <a:gd name="T5" fmla="*/ 122 h 394"/>
                <a:gd name="T6" fmla="*/ 47 w 407"/>
                <a:gd name="T7" fmla="*/ 97 h 394"/>
                <a:gd name="T8" fmla="*/ 204 w 407"/>
                <a:gd name="T9" fmla="*/ 28 h 394"/>
                <a:gd name="T10" fmla="*/ 204 w 407"/>
                <a:gd name="T11" fmla="*/ 167 h 394"/>
                <a:gd name="T12" fmla="*/ 137 w 407"/>
                <a:gd name="T13" fmla="*/ 137 h 394"/>
                <a:gd name="T14" fmla="*/ 293 w 407"/>
                <a:gd name="T15" fmla="*/ 68 h 394"/>
                <a:gd name="T16" fmla="*/ 360 w 407"/>
                <a:gd name="T17" fmla="*/ 97 h 394"/>
                <a:gd name="T18" fmla="*/ 204 w 407"/>
                <a:gd name="T19" fmla="*/ 167 h 394"/>
                <a:gd name="T20" fmla="*/ 380 w 407"/>
                <a:gd name="T21" fmla="*/ 286 h 394"/>
                <a:gd name="T22" fmla="*/ 217 w 407"/>
                <a:gd name="T23" fmla="*/ 359 h 394"/>
                <a:gd name="T24" fmla="*/ 217 w 407"/>
                <a:gd name="T25" fmla="*/ 191 h 394"/>
                <a:gd name="T26" fmla="*/ 380 w 407"/>
                <a:gd name="T27" fmla="*/ 118 h 394"/>
                <a:gd name="T28" fmla="*/ 380 w 407"/>
                <a:gd name="T29" fmla="*/ 286 h 394"/>
                <a:gd name="T30" fmla="*/ 27 w 407"/>
                <a:gd name="T31" fmla="*/ 286 h 394"/>
                <a:gd name="T32" fmla="*/ 27 w 407"/>
                <a:gd name="T33" fmla="*/ 118 h 394"/>
                <a:gd name="T34" fmla="*/ 85 w 407"/>
                <a:gd name="T35" fmla="*/ 144 h 394"/>
                <a:gd name="T36" fmla="*/ 190 w 407"/>
                <a:gd name="T37" fmla="*/ 191 h 394"/>
                <a:gd name="T38" fmla="*/ 190 w 407"/>
                <a:gd name="T39" fmla="*/ 359 h 394"/>
                <a:gd name="T40" fmla="*/ 27 w 407"/>
                <a:gd name="T41" fmla="*/ 286 h 394"/>
                <a:gd name="T42" fmla="*/ 198 w 407"/>
                <a:gd name="T43" fmla="*/ 392 h 394"/>
                <a:gd name="T44" fmla="*/ 199 w 407"/>
                <a:gd name="T45" fmla="*/ 393 h 394"/>
                <a:gd name="T46" fmla="*/ 204 w 407"/>
                <a:gd name="T47" fmla="*/ 394 h 394"/>
                <a:gd name="T48" fmla="*/ 209 w 407"/>
                <a:gd name="T49" fmla="*/ 393 h 394"/>
                <a:gd name="T50" fmla="*/ 209 w 407"/>
                <a:gd name="T51" fmla="*/ 392 h 394"/>
                <a:gd name="T52" fmla="*/ 399 w 407"/>
                <a:gd name="T53" fmla="*/ 308 h 394"/>
                <a:gd name="T54" fmla="*/ 407 w 407"/>
                <a:gd name="T55" fmla="*/ 295 h 394"/>
                <a:gd name="T56" fmla="*/ 407 w 407"/>
                <a:gd name="T57" fmla="*/ 97 h 394"/>
                <a:gd name="T58" fmla="*/ 407 w 407"/>
                <a:gd name="T59" fmla="*/ 94 h 394"/>
                <a:gd name="T60" fmla="*/ 406 w 407"/>
                <a:gd name="T61" fmla="*/ 93 h 394"/>
                <a:gd name="T62" fmla="*/ 405 w 407"/>
                <a:gd name="T63" fmla="*/ 91 h 394"/>
                <a:gd name="T64" fmla="*/ 405 w 407"/>
                <a:gd name="T65" fmla="*/ 89 h 394"/>
                <a:gd name="T66" fmla="*/ 403 w 407"/>
                <a:gd name="T67" fmla="*/ 88 h 394"/>
                <a:gd name="T68" fmla="*/ 402 w 407"/>
                <a:gd name="T69" fmla="*/ 87 h 394"/>
                <a:gd name="T70" fmla="*/ 401 w 407"/>
                <a:gd name="T71" fmla="*/ 86 h 394"/>
                <a:gd name="T72" fmla="*/ 400 w 407"/>
                <a:gd name="T73" fmla="*/ 86 h 394"/>
                <a:gd name="T74" fmla="*/ 399 w 407"/>
                <a:gd name="T75" fmla="*/ 85 h 394"/>
                <a:gd name="T76" fmla="*/ 209 w 407"/>
                <a:gd name="T77" fmla="*/ 0 h 394"/>
                <a:gd name="T78" fmla="*/ 198 w 407"/>
                <a:gd name="T79" fmla="*/ 0 h 394"/>
                <a:gd name="T80" fmla="*/ 8 w 407"/>
                <a:gd name="T81" fmla="*/ 85 h 394"/>
                <a:gd name="T82" fmla="*/ 8 w 407"/>
                <a:gd name="T83" fmla="*/ 86 h 394"/>
                <a:gd name="T84" fmla="*/ 6 w 407"/>
                <a:gd name="T85" fmla="*/ 86 h 394"/>
                <a:gd name="T86" fmla="*/ 6 w 407"/>
                <a:gd name="T87" fmla="*/ 87 h 394"/>
                <a:gd name="T88" fmla="*/ 5 w 407"/>
                <a:gd name="T89" fmla="*/ 88 h 394"/>
                <a:gd name="T90" fmla="*/ 3 w 407"/>
                <a:gd name="T91" fmla="*/ 89 h 394"/>
                <a:gd name="T92" fmla="*/ 3 w 407"/>
                <a:gd name="T93" fmla="*/ 91 h 394"/>
                <a:gd name="T94" fmla="*/ 1 w 407"/>
                <a:gd name="T95" fmla="*/ 93 h 394"/>
                <a:gd name="T96" fmla="*/ 1 w 407"/>
                <a:gd name="T97" fmla="*/ 94 h 394"/>
                <a:gd name="T98" fmla="*/ 0 w 407"/>
                <a:gd name="T99" fmla="*/ 97 h 394"/>
                <a:gd name="T100" fmla="*/ 0 w 407"/>
                <a:gd name="T101" fmla="*/ 295 h 394"/>
                <a:gd name="T102" fmla="*/ 8 w 407"/>
                <a:gd name="T103" fmla="*/ 308 h 394"/>
                <a:gd name="T104" fmla="*/ 198 w 407"/>
                <a:gd name="T105" fmla="*/ 39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7" h="394">
                  <a:moveTo>
                    <a:pt x="204" y="28"/>
                  </a:moveTo>
                  <a:lnTo>
                    <a:pt x="260" y="52"/>
                  </a:lnTo>
                  <a:lnTo>
                    <a:pt x="104" y="122"/>
                  </a:lnTo>
                  <a:lnTo>
                    <a:pt x="47" y="97"/>
                  </a:lnTo>
                  <a:lnTo>
                    <a:pt x="204" y="28"/>
                  </a:lnTo>
                  <a:close/>
                  <a:moveTo>
                    <a:pt x="204" y="167"/>
                  </a:moveTo>
                  <a:lnTo>
                    <a:pt x="137" y="137"/>
                  </a:lnTo>
                  <a:lnTo>
                    <a:pt x="293" y="68"/>
                  </a:lnTo>
                  <a:lnTo>
                    <a:pt x="360" y="97"/>
                  </a:lnTo>
                  <a:lnTo>
                    <a:pt x="204" y="167"/>
                  </a:lnTo>
                  <a:close/>
                  <a:moveTo>
                    <a:pt x="380" y="286"/>
                  </a:moveTo>
                  <a:lnTo>
                    <a:pt x="217" y="359"/>
                  </a:lnTo>
                  <a:lnTo>
                    <a:pt x="217" y="191"/>
                  </a:lnTo>
                  <a:lnTo>
                    <a:pt x="380" y="118"/>
                  </a:lnTo>
                  <a:lnTo>
                    <a:pt x="380" y="286"/>
                  </a:lnTo>
                  <a:close/>
                  <a:moveTo>
                    <a:pt x="27" y="286"/>
                  </a:moveTo>
                  <a:lnTo>
                    <a:pt x="27" y="118"/>
                  </a:lnTo>
                  <a:lnTo>
                    <a:pt x="85" y="144"/>
                  </a:lnTo>
                  <a:lnTo>
                    <a:pt x="190" y="191"/>
                  </a:lnTo>
                  <a:lnTo>
                    <a:pt x="190" y="359"/>
                  </a:lnTo>
                  <a:lnTo>
                    <a:pt x="27" y="286"/>
                  </a:lnTo>
                  <a:close/>
                  <a:moveTo>
                    <a:pt x="198" y="392"/>
                  </a:moveTo>
                  <a:lnTo>
                    <a:pt x="199" y="393"/>
                  </a:lnTo>
                  <a:lnTo>
                    <a:pt x="204" y="394"/>
                  </a:lnTo>
                  <a:lnTo>
                    <a:pt x="209" y="393"/>
                  </a:lnTo>
                  <a:lnTo>
                    <a:pt x="209" y="392"/>
                  </a:lnTo>
                  <a:lnTo>
                    <a:pt x="399" y="308"/>
                  </a:lnTo>
                  <a:lnTo>
                    <a:pt x="407" y="295"/>
                  </a:lnTo>
                  <a:lnTo>
                    <a:pt x="407" y="97"/>
                  </a:lnTo>
                  <a:lnTo>
                    <a:pt x="407" y="94"/>
                  </a:lnTo>
                  <a:lnTo>
                    <a:pt x="406" y="93"/>
                  </a:lnTo>
                  <a:lnTo>
                    <a:pt x="405" y="91"/>
                  </a:lnTo>
                  <a:lnTo>
                    <a:pt x="405" y="89"/>
                  </a:lnTo>
                  <a:lnTo>
                    <a:pt x="403" y="88"/>
                  </a:lnTo>
                  <a:lnTo>
                    <a:pt x="402" y="87"/>
                  </a:lnTo>
                  <a:lnTo>
                    <a:pt x="401" y="86"/>
                  </a:lnTo>
                  <a:lnTo>
                    <a:pt x="400" y="86"/>
                  </a:lnTo>
                  <a:lnTo>
                    <a:pt x="399" y="85"/>
                  </a:lnTo>
                  <a:lnTo>
                    <a:pt x="209" y="0"/>
                  </a:lnTo>
                  <a:lnTo>
                    <a:pt x="198" y="0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5" y="88"/>
                  </a:lnTo>
                  <a:lnTo>
                    <a:pt x="3" y="89"/>
                  </a:lnTo>
                  <a:lnTo>
                    <a:pt x="3" y="91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0" y="295"/>
                  </a:lnTo>
                  <a:lnTo>
                    <a:pt x="8" y="308"/>
                  </a:lnTo>
                  <a:lnTo>
                    <a:pt x="198" y="392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4" y="1743689"/>
            <a:ext cx="3255264" cy="216712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93" y="1743689"/>
            <a:ext cx="3255264" cy="2167128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526072" y="1743689"/>
            <a:ext cx="3255264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4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 rot="16200000" flipH="1">
            <a:off x="-1886866" y="3432970"/>
            <a:ext cx="4680886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НЕИСПОЛЬЗОВАННЫЙ ЧЕЛОВЕЧЕСКИЙ  ПОТЕНЦИАЛ </a:t>
            </a:r>
          </a:p>
        </p:txBody>
      </p:sp>
      <p:sp>
        <p:nvSpPr>
          <p:cNvPr id="20" name="Rectangle 2"/>
          <p:cNvSpPr/>
          <p:nvPr/>
        </p:nvSpPr>
        <p:spPr>
          <a:xfrm>
            <a:off x="5009672" y="4127647"/>
            <a:ext cx="309693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Упущенные возможности (потеря мотивации, креативности и идей)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Снижение качества и скорости выполнения работы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8542207" y="4127647"/>
            <a:ext cx="312983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Открытое общение с руководством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Развитие и обучение людей</a:t>
            </a:r>
          </a:p>
        </p:txBody>
      </p:sp>
      <p:sp>
        <p:nvSpPr>
          <p:cNvPr id="22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ИСКЛЮЧЕНИЕ ЛИЧНЫХ КАЧЕСТВ, ЗНАНИЙ, УМЕНИЙ И НАВЫКОВ 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СОТРУДНИКА ИЗ ВЫПОЛНЯЕМОЙ ИМ РАБОТЫ</a:t>
            </a:r>
          </a:p>
        </p:txBody>
      </p:sp>
      <p:sp>
        <p:nvSpPr>
          <p:cNvPr id="23" name="Rounded Rectangle 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1520315" y="4104639"/>
            <a:ext cx="3096934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Неправильное использование навыков и возможностей людей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Излишний контроль со стороны руководства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Выполнение только рутинных заданий 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Выполнение низкоквалифицированной или рутинной работы высококвалифицированным специалистом</a:t>
            </a:r>
          </a:p>
        </p:txBody>
      </p:sp>
      <p:sp>
        <p:nvSpPr>
          <p:cNvPr id="25" name="Rounded Rectangle 7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ounded Rectangle 8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06721" y="5836607"/>
            <a:ext cx="573088" cy="648000"/>
            <a:chOff x="14533563" y="3398838"/>
            <a:chExt cx="325437" cy="387350"/>
          </a:xfrm>
        </p:grpSpPr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14533563" y="3405188"/>
              <a:ext cx="261937" cy="381000"/>
            </a:xfrm>
            <a:custGeom>
              <a:avLst/>
              <a:gdLst>
                <a:gd name="T0" fmla="*/ 723 w 727"/>
                <a:gd name="T1" fmla="*/ 869 h 1055"/>
                <a:gd name="T2" fmla="*/ 707 w 727"/>
                <a:gd name="T3" fmla="*/ 851 h 1055"/>
                <a:gd name="T4" fmla="*/ 690 w 727"/>
                <a:gd name="T5" fmla="*/ 867 h 1055"/>
                <a:gd name="T6" fmla="*/ 694 w 727"/>
                <a:gd name="T7" fmla="*/ 962 h 1055"/>
                <a:gd name="T8" fmla="*/ 683 w 727"/>
                <a:gd name="T9" fmla="*/ 988 h 1055"/>
                <a:gd name="T10" fmla="*/ 336 w 727"/>
                <a:gd name="T11" fmla="*/ 987 h 1055"/>
                <a:gd name="T12" fmla="*/ 322 w 727"/>
                <a:gd name="T13" fmla="*/ 960 h 1055"/>
                <a:gd name="T14" fmla="*/ 322 w 727"/>
                <a:gd name="T15" fmla="*/ 838 h 1055"/>
                <a:gd name="T16" fmla="*/ 272 w 727"/>
                <a:gd name="T17" fmla="*/ 801 h 1055"/>
                <a:gd name="T18" fmla="*/ 267 w 727"/>
                <a:gd name="T19" fmla="*/ 802 h 1055"/>
                <a:gd name="T20" fmla="*/ 255 w 727"/>
                <a:gd name="T21" fmla="*/ 802 h 1055"/>
                <a:gd name="T22" fmla="*/ 133 w 727"/>
                <a:gd name="T23" fmla="*/ 766 h 1055"/>
                <a:gd name="T24" fmla="*/ 134 w 727"/>
                <a:gd name="T25" fmla="*/ 606 h 1055"/>
                <a:gd name="T26" fmla="*/ 124 w 727"/>
                <a:gd name="T27" fmla="*/ 589 h 1055"/>
                <a:gd name="T28" fmla="*/ 45 w 727"/>
                <a:gd name="T29" fmla="*/ 552 h 1055"/>
                <a:gd name="T30" fmla="*/ 32 w 727"/>
                <a:gd name="T31" fmla="*/ 538 h 1055"/>
                <a:gd name="T32" fmla="*/ 36 w 727"/>
                <a:gd name="T33" fmla="*/ 521 h 1055"/>
                <a:gd name="T34" fmla="*/ 132 w 727"/>
                <a:gd name="T35" fmla="*/ 335 h 1055"/>
                <a:gd name="T36" fmla="*/ 358 w 727"/>
                <a:gd name="T37" fmla="*/ 31 h 1055"/>
                <a:gd name="T38" fmla="*/ 368 w 727"/>
                <a:gd name="T39" fmla="*/ 10 h 1055"/>
                <a:gd name="T40" fmla="*/ 348 w 727"/>
                <a:gd name="T41" fmla="*/ 0 h 1055"/>
                <a:gd name="T42" fmla="*/ 100 w 727"/>
                <a:gd name="T43" fmla="*/ 331 h 1055"/>
                <a:gd name="T44" fmla="*/ 9 w 727"/>
                <a:gd name="T45" fmla="*/ 503 h 1055"/>
                <a:gd name="T46" fmla="*/ 0 w 727"/>
                <a:gd name="T47" fmla="*/ 544 h 1055"/>
                <a:gd name="T48" fmla="*/ 28 w 727"/>
                <a:gd name="T49" fmla="*/ 580 h 1055"/>
                <a:gd name="T50" fmla="*/ 100 w 727"/>
                <a:gd name="T51" fmla="*/ 615 h 1055"/>
                <a:gd name="T52" fmla="*/ 100 w 727"/>
                <a:gd name="T53" fmla="*/ 772 h 1055"/>
                <a:gd name="T54" fmla="*/ 255 w 727"/>
                <a:gd name="T55" fmla="*/ 834 h 1055"/>
                <a:gd name="T56" fmla="*/ 269 w 727"/>
                <a:gd name="T57" fmla="*/ 834 h 1055"/>
                <a:gd name="T58" fmla="*/ 272 w 727"/>
                <a:gd name="T59" fmla="*/ 834 h 1055"/>
                <a:gd name="T60" fmla="*/ 289 w 727"/>
                <a:gd name="T61" fmla="*/ 838 h 1055"/>
                <a:gd name="T62" fmla="*/ 289 w 727"/>
                <a:gd name="T63" fmla="*/ 960 h 1055"/>
                <a:gd name="T64" fmla="*/ 320 w 727"/>
                <a:gd name="T65" fmla="*/ 1015 h 1055"/>
                <a:gd name="T66" fmla="*/ 510 w 727"/>
                <a:gd name="T67" fmla="*/ 1055 h 1055"/>
                <a:gd name="T68" fmla="*/ 699 w 727"/>
                <a:gd name="T69" fmla="*/ 1016 h 1055"/>
                <a:gd name="T70" fmla="*/ 727 w 727"/>
                <a:gd name="T71" fmla="*/ 957 h 1055"/>
                <a:gd name="T72" fmla="*/ 723 w 727"/>
                <a:gd name="T73" fmla="*/ 869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1055">
                  <a:moveTo>
                    <a:pt x="723" y="869"/>
                  </a:moveTo>
                  <a:lnTo>
                    <a:pt x="707" y="851"/>
                  </a:lnTo>
                  <a:lnTo>
                    <a:pt x="690" y="867"/>
                  </a:lnTo>
                  <a:lnTo>
                    <a:pt x="694" y="962"/>
                  </a:lnTo>
                  <a:lnTo>
                    <a:pt x="683" y="988"/>
                  </a:lnTo>
                  <a:cubicBezTo>
                    <a:pt x="601" y="1035"/>
                    <a:pt x="416" y="1034"/>
                    <a:pt x="336" y="987"/>
                  </a:cubicBezTo>
                  <a:lnTo>
                    <a:pt x="322" y="960"/>
                  </a:lnTo>
                  <a:lnTo>
                    <a:pt x="322" y="838"/>
                  </a:lnTo>
                  <a:lnTo>
                    <a:pt x="272" y="801"/>
                  </a:lnTo>
                  <a:lnTo>
                    <a:pt x="267" y="802"/>
                  </a:lnTo>
                  <a:lnTo>
                    <a:pt x="255" y="802"/>
                  </a:lnTo>
                  <a:cubicBezTo>
                    <a:pt x="186" y="802"/>
                    <a:pt x="137" y="787"/>
                    <a:pt x="133" y="766"/>
                  </a:cubicBezTo>
                  <a:cubicBezTo>
                    <a:pt x="123" y="714"/>
                    <a:pt x="134" y="607"/>
                    <a:pt x="134" y="606"/>
                  </a:cubicBezTo>
                  <a:lnTo>
                    <a:pt x="124" y="589"/>
                  </a:lnTo>
                  <a:lnTo>
                    <a:pt x="45" y="552"/>
                  </a:lnTo>
                  <a:lnTo>
                    <a:pt x="32" y="538"/>
                  </a:lnTo>
                  <a:lnTo>
                    <a:pt x="36" y="521"/>
                  </a:lnTo>
                  <a:cubicBezTo>
                    <a:pt x="125" y="381"/>
                    <a:pt x="132" y="341"/>
                    <a:pt x="132" y="335"/>
                  </a:cubicBezTo>
                  <a:cubicBezTo>
                    <a:pt x="155" y="138"/>
                    <a:pt x="268" y="61"/>
                    <a:pt x="358" y="31"/>
                  </a:cubicBezTo>
                  <a:lnTo>
                    <a:pt x="368" y="10"/>
                  </a:lnTo>
                  <a:lnTo>
                    <a:pt x="348" y="0"/>
                  </a:lnTo>
                  <a:cubicBezTo>
                    <a:pt x="249" y="33"/>
                    <a:pt x="125" y="117"/>
                    <a:pt x="100" y="331"/>
                  </a:cubicBezTo>
                  <a:cubicBezTo>
                    <a:pt x="99" y="333"/>
                    <a:pt x="94" y="370"/>
                    <a:pt x="9" y="503"/>
                  </a:cubicBezTo>
                  <a:lnTo>
                    <a:pt x="0" y="544"/>
                  </a:lnTo>
                  <a:lnTo>
                    <a:pt x="28" y="580"/>
                  </a:lnTo>
                  <a:lnTo>
                    <a:pt x="100" y="615"/>
                  </a:lnTo>
                  <a:cubicBezTo>
                    <a:pt x="98" y="646"/>
                    <a:pt x="92" y="726"/>
                    <a:pt x="100" y="772"/>
                  </a:cubicBezTo>
                  <a:cubicBezTo>
                    <a:pt x="111" y="826"/>
                    <a:pt x="202" y="834"/>
                    <a:pt x="255" y="834"/>
                  </a:cubicBezTo>
                  <a:lnTo>
                    <a:pt x="269" y="834"/>
                  </a:lnTo>
                  <a:lnTo>
                    <a:pt x="272" y="834"/>
                  </a:lnTo>
                  <a:lnTo>
                    <a:pt x="289" y="838"/>
                  </a:lnTo>
                  <a:lnTo>
                    <a:pt x="289" y="960"/>
                  </a:lnTo>
                  <a:lnTo>
                    <a:pt x="320" y="1015"/>
                  </a:lnTo>
                  <a:cubicBezTo>
                    <a:pt x="365" y="1042"/>
                    <a:pt x="438" y="1055"/>
                    <a:pt x="510" y="1055"/>
                  </a:cubicBezTo>
                  <a:cubicBezTo>
                    <a:pt x="582" y="1055"/>
                    <a:pt x="654" y="1042"/>
                    <a:pt x="699" y="1016"/>
                  </a:cubicBezTo>
                  <a:lnTo>
                    <a:pt x="727" y="957"/>
                  </a:lnTo>
                  <a:lnTo>
                    <a:pt x="723" y="86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14641513" y="3398838"/>
              <a:ext cx="217487" cy="303213"/>
            </a:xfrm>
            <a:custGeom>
              <a:avLst/>
              <a:gdLst>
                <a:gd name="T0" fmla="*/ 415 w 602"/>
                <a:gd name="T1" fmla="*/ 570 h 841"/>
                <a:gd name="T2" fmla="*/ 415 w 602"/>
                <a:gd name="T3" fmla="*/ 450 h 841"/>
                <a:gd name="T4" fmla="*/ 414 w 602"/>
                <a:gd name="T5" fmla="*/ 444 h 841"/>
                <a:gd name="T6" fmla="*/ 382 w 602"/>
                <a:gd name="T7" fmla="*/ 373 h 841"/>
                <a:gd name="T8" fmla="*/ 301 w 602"/>
                <a:gd name="T9" fmla="*/ 213 h 841"/>
                <a:gd name="T10" fmla="*/ 188 w 602"/>
                <a:gd name="T11" fmla="*/ 443 h 841"/>
                <a:gd name="T12" fmla="*/ 188 w 602"/>
                <a:gd name="T13" fmla="*/ 445 h 841"/>
                <a:gd name="T14" fmla="*/ 187 w 602"/>
                <a:gd name="T15" fmla="*/ 450 h 841"/>
                <a:gd name="T16" fmla="*/ 128 w 602"/>
                <a:gd name="T17" fmla="*/ 570 h 841"/>
                <a:gd name="T18" fmla="*/ 32 w 602"/>
                <a:gd name="T19" fmla="*/ 291 h 841"/>
                <a:gd name="T20" fmla="*/ 570 w 602"/>
                <a:gd name="T21" fmla="*/ 291 h 841"/>
                <a:gd name="T22" fmla="*/ 474 w 602"/>
                <a:gd name="T23" fmla="*/ 570 h 841"/>
                <a:gd name="T24" fmla="*/ 285 w 602"/>
                <a:gd name="T25" fmla="*/ 467 h 841"/>
                <a:gd name="T26" fmla="*/ 219 w 602"/>
                <a:gd name="T27" fmla="*/ 570 h 841"/>
                <a:gd name="T28" fmla="*/ 260 w 602"/>
                <a:gd name="T29" fmla="*/ 363 h 841"/>
                <a:gd name="T30" fmla="*/ 342 w 602"/>
                <a:gd name="T31" fmla="*/ 363 h 841"/>
                <a:gd name="T32" fmla="*/ 245 w 602"/>
                <a:gd name="T33" fmla="*/ 396 h 841"/>
                <a:gd name="T34" fmla="*/ 374 w 602"/>
                <a:gd name="T35" fmla="*/ 434 h 841"/>
                <a:gd name="T36" fmla="*/ 245 w 602"/>
                <a:gd name="T37" fmla="*/ 396 h 841"/>
                <a:gd name="T38" fmla="*/ 383 w 602"/>
                <a:gd name="T39" fmla="*/ 570 h 841"/>
                <a:gd name="T40" fmla="*/ 317 w 602"/>
                <a:gd name="T41" fmla="*/ 467 h 841"/>
                <a:gd name="T42" fmla="*/ 143 w 602"/>
                <a:gd name="T43" fmla="*/ 653 h 841"/>
                <a:gd name="T44" fmla="*/ 458 w 602"/>
                <a:gd name="T45" fmla="*/ 603 h 841"/>
                <a:gd name="T46" fmla="*/ 143 w 602"/>
                <a:gd name="T47" fmla="*/ 653 h 841"/>
                <a:gd name="T48" fmla="*/ 143 w 602"/>
                <a:gd name="T49" fmla="*/ 736 h 841"/>
                <a:gd name="T50" fmla="*/ 459 w 602"/>
                <a:gd name="T51" fmla="*/ 686 h 841"/>
                <a:gd name="T52" fmla="*/ 368 w 602"/>
                <a:gd name="T53" fmla="*/ 808 h 841"/>
                <a:gd name="T54" fmla="*/ 199 w 602"/>
                <a:gd name="T55" fmla="*/ 768 h 841"/>
                <a:gd name="T56" fmla="*/ 368 w 602"/>
                <a:gd name="T57" fmla="*/ 808 h 841"/>
                <a:gd name="T58" fmla="*/ 301 w 602"/>
                <a:gd name="T59" fmla="*/ 0 h 841"/>
                <a:gd name="T60" fmla="*/ 58 w 602"/>
                <a:gd name="T61" fmla="*/ 486 h 841"/>
                <a:gd name="T62" fmla="*/ 83 w 602"/>
                <a:gd name="T63" fmla="*/ 587 h 841"/>
                <a:gd name="T64" fmla="*/ 108 w 602"/>
                <a:gd name="T65" fmla="*/ 603 h 841"/>
                <a:gd name="T66" fmla="*/ 99 w 602"/>
                <a:gd name="T67" fmla="*/ 653 h 841"/>
                <a:gd name="T68" fmla="*/ 99 w 602"/>
                <a:gd name="T69" fmla="*/ 686 h 841"/>
                <a:gd name="T70" fmla="*/ 108 w 602"/>
                <a:gd name="T71" fmla="*/ 736 h 841"/>
                <a:gd name="T72" fmla="*/ 83 w 602"/>
                <a:gd name="T73" fmla="*/ 752 h 841"/>
                <a:gd name="T74" fmla="*/ 166 w 602"/>
                <a:gd name="T75" fmla="*/ 768 h 841"/>
                <a:gd name="T76" fmla="*/ 368 w 602"/>
                <a:gd name="T77" fmla="*/ 841 h 841"/>
                <a:gd name="T78" fmla="*/ 503 w 602"/>
                <a:gd name="T79" fmla="*/ 768 h 841"/>
                <a:gd name="T80" fmla="*/ 503 w 602"/>
                <a:gd name="T81" fmla="*/ 736 h 841"/>
                <a:gd name="T82" fmla="*/ 494 w 602"/>
                <a:gd name="T83" fmla="*/ 686 h 841"/>
                <a:gd name="T84" fmla="*/ 519 w 602"/>
                <a:gd name="T85" fmla="*/ 670 h 841"/>
                <a:gd name="T86" fmla="*/ 494 w 602"/>
                <a:gd name="T87" fmla="*/ 653 h 841"/>
                <a:gd name="T88" fmla="*/ 503 w 602"/>
                <a:gd name="T89" fmla="*/ 603 h 841"/>
                <a:gd name="T90" fmla="*/ 508 w 602"/>
                <a:gd name="T91" fmla="*/ 571 h 841"/>
                <a:gd name="T92" fmla="*/ 602 w 602"/>
                <a:gd name="T93" fmla="*/ 29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841">
                  <a:moveTo>
                    <a:pt x="474" y="570"/>
                  </a:moveTo>
                  <a:lnTo>
                    <a:pt x="415" y="570"/>
                  </a:lnTo>
                  <a:lnTo>
                    <a:pt x="415" y="450"/>
                  </a:lnTo>
                  <a:lnTo>
                    <a:pt x="415" y="450"/>
                  </a:lnTo>
                  <a:lnTo>
                    <a:pt x="414" y="445"/>
                  </a:lnTo>
                  <a:lnTo>
                    <a:pt x="414" y="444"/>
                  </a:lnTo>
                  <a:lnTo>
                    <a:pt x="414" y="443"/>
                  </a:lnTo>
                  <a:lnTo>
                    <a:pt x="382" y="373"/>
                  </a:lnTo>
                  <a:lnTo>
                    <a:pt x="316" y="223"/>
                  </a:lnTo>
                  <a:lnTo>
                    <a:pt x="301" y="213"/>
                  </a:lnTo>
                  <a:lnTo>
                    <a:pt x="286" y="223"/>
                  </a:lnTo>
                  <a:lnTo>
                    <a:pt x="188" y="443"/>
                  </a:lnTo>
                  <a:lnTo>
                    <a:pt x="188" y="444"/>
                  </a:lnTo>
                  <a:lnTo>
                    <a:pt x="188" y="445"/>
                  </a:lnTo>
                  <a:lnTo>
                    <a:pt x="187" y="450"/>
                  </a:lnTo>
                  <a:lnTo>
                    <a:pt x="187" y="450"/>
                  </a:lnTo>
                  <a:lnTo>
                    <a:pt x="187" y="570"/>
                  </a:lnTo>
                  <a:lnTo>
                    <a:pt x="128" y="570"/>
                  </a:lnTo>
                  <a:lnTo>
                    <a:pt x="88" y="474"/>
                  </a:lnTo>
                  <a:cubicBezTo>
                    <a:pt x="61" y="412"/>
                    <a:pt x="32" y="348"/>
                    <a:pt x="32" y="291"/>
                  </a:cubicBezTo>
                  <a:cubicBezTo>
                    <a:pt x="32" y="148"/>
                    <a:pt x="153" y="32"/>
                    <a:pt x="301" y="32"/>
                  </a:cubicBezTo>
                  <a:cubicBezTo>
                    <a:pt x="449" y="32"/>
                    <a:pt x="570" y="148"/>
                    <a:pt x="570" y="291"/>
                  </a:cubicBezTo>
                  <a:cubicBezTo>
                    <a:pt x="570" y="348"/>
                    <a:pt x="543" y="407"/>
                    <a:pt x="515" y="469"/>
                  </a:cubicBezTo>
                  <a:lnTo>
                    <a:pt x="474" y="570"/>
                  </a:lnTo>
                  <a:close/>
                  <a:moveTo>
                    <a:pt x="219" y="467"/>
                  </a:moveTo>
                  <a:lnTo>
                    <a:pt x="285" y="467"/>
                  </a:lnTo>
                  <a:lnTo>
                    <a:pt x="285" y="570"/>
                  </a:lnTo>
                  <a:lnTo>
                    <a:pt x="219" y="570"/>
                  </a:lnTo>
                  <a:lnTo>
                    <a:pt x="219" y="467"/>
                  </a:lnTo>
                  <a:close/>
                  <a:moveTo>
                    <a:pt x="260" y="363"/>
                  </a:moveTo>
                  <a:lnTo>
                    <a:pt x="301" y="270"/>
                  </a:lnTo>
                  <a:lnTo>
                    <a:pt x="342" y="363"/>
                  </a:lnTo>
                  <a:lnTo>
                    <a:pt x="260" y="363"/>
                  </a:lnTo>
                  <a:close/>
                  <a:moveTo>
                    <a:pt x="245" y="396"/>
                  </a:moveTo>
                  <a:lnTo>
                    <a:pt x="357" y="396"/>
                  </a:lnTo>
                  <a:lnTo>
                    <a:pt x="374" y="434"/>
                  </a:lnTo>
                  <a:lnTo>
                    <a:pt x="228" y="434"/>
                  </a:lnTo>
                  <a:lnTo>
                    <a:pt x="245" y="396"/>
                  </a:lnTo>
                  <a:close/>
                  <a:moveTo>
                    <a:pt x="383" y="467"/>
                  </a:moveTo>
                  <a:lnTo>
                    <a:pt x="383" y="570"/>
                  </a:lnTo>
                  <a:lnTo>
                    <a:pt x="317" y="570"/>
                  </a:lnTo>
                  <a:lnTo>
                    <a:pt x="317" y="467"/>
                  </a:lnTo>
                  <a:lnTo>
                    <a:pt x="383" y="467"/>
                  </a:lnTo>
                  <a:close/>
                  <a:moveTo>
                    <a:pt x="143" y="653"/>
                  </a:moveTo>
                  <a:lnTo>
                    <a:pt x="143" y="603"/>
                  </a:lnTo>
                  <a:lnTo>
                    <a:pt x="458" y="603"/>
                  </a:lnTo>
                  <a:lnTo>
                    <a:pt x="459" y="653"/>
                  </a:lnTo>
                  <a:lnTo>
                    <a:pt x="143" y="653"/>
                  </a:lnTo>
                  <a:close/>
                  <a:moveTo>
                    <a:pt x="458" y="736"/>
                  </a:moveTo>
                  <a:lnTo>
                    <a:pt x="143" y="736"/>
                  </a:lnTo>
                  <a:lnTo>
                    <a:pt x="143" y="686"/>
                  </a:lnTo>
                  <a:lnTo>
                    <a:pt x="459" y="686"/>
                  </a:lnTo>
                  <a:lnTo>
                    <a:pt x="458" y="736"/>
                  </a:lnTo>
                  <a:close/>
                  <a:moveTo>
                    <a:pt x="368" y="808"/>
                  </a:moveTo>
                  <a:lnTo>
                    <a:pt x="233" y="808"/>
                  </a:lnTo>
                  <a:lnTo>
                    <a:pt x="199" y="768"/>
                  </a:lnTo>
                  <a:lnTo>
                    <a:pt x="403" y="768"/>
                  </a:lnTo>
                  <a:lnTo>
                    <a:pt x="368" y="808"/>
                  </a:lnTo>
                  <a:close/>
                  <a:moveTo>
                    <a:pt x="602" y="291"/>
                  </a:moveTo>
                  <a:cubicBezTo>
                    <a:pt x="602" y="130"/>
                    <a:pt x="467" y="0"/>
                    <a:pt x="301" y="0"/>
                  </a:cubicBezTo>
                  <a:cubicBezTo>
                    <a:pt x="135" y="0"/>
                    <a:pt x="0" y="130"/>
                    <a:pt x="0" y="291"/>
                  </a:cubicBezTo>
                  <a:cubicBezTo>
                    <a:pt x="0" y="356"/>
                    <a:pt x="30" y="422"/>
                    <a:pt x="58" y="486"/>
                  </a:cubicBezTo>
                  <a:lnTo>
                    <a:pt x="94" y="571"/>
                  </a:lnTo>
                  <a:lnTo>
                    <a:pt x="83" y="587"/>
                  </a:lnTo>
                  <a:lnTo>
                    <a:pt x="99" y="603"/>
                  </a:lnTo>
                  <a:lnTo>
                    <a:pt x="108" y="603"/>
                  </a:lnTo>
                  <a:lnTo>
                    <a:pt x="108" y="653"/>
                  </a:lnTo>
                  <a:lnTo>
                    <a:pt x="99" y="653"/>
                  </a:lnTo>
                  <a:lnTo>
                    <a:pt x="83" y="670"/>
                  </a:lnTo>
                  <a:lnTo>
                    <a:pt x="99" y="686"/>
                  </a:lnTo>
                  <a:lnTo>
                    <a:pt x="108" y="686"/>
                  </a:lnTo>
                  <a:lnTo>
                    <a:pt x="108" y="736"/>
                  </a:lnTo>
                  <a:lnTo>
                    <a:pt x="99" y="736"/>
                  </a:lnTo>
                  <a:lnTo>
                    <a:pt x="83" y="752"/>
                  </a:lnTo>
                  <a:lnTo>
                    <a:pt x="99" y="768"/>
                  </a:lnTo>
                  <a:lnTo>
                    <a:pt x="166" y="768"/>
                  </a:lnTo>
                  <a:lnTo>
                    <a:pt x="233" y="841"/>
                  </a:lnTo>
                  <a:lnTo>
                    <a:pt x="368" y="841"/>
                  </a:lnTo>
                  <a:lnTo>
                    <a:pt x="436" y="768"/>
                  </a:lnTo>
                  <a:lnTo>
                    <a:pt x="503" y="768"/>
                  </a:lnTo>
                  <a:lnTo>
                    <a:pt x="519" y="752"/>
                  </a:lnTo>
                  <a:lnTo>
                    <a:pt x="503" y="736"/>
                  </a:lnTo>
                  <a:lnTo>
                    <a:pt x="494" y="736"/>
                  </a:lnTo>
                  <a:lnTo>
                    <a:pt x="494" y="686"/>
                  </a:lnTo>
                  <a:lnTo>
                    <a:pt x="503" y="686"/>
                  </a:lnTo>
                  <a:lnTo>
                    <a:pt x="519" y="670"/>
                  </a:lnTo>
                  <a:lnTo>
                    <a:pt x="503" y="653"/>
                  </a:lnTo>
                  <a:lnTo>
                    <a:pt x="494" y="653"/>
                  </a:lnTo>
                  <a:lnTo>
                    <a:pt x="494" y="603"/>
                  </a:lnTo>
                  <a:lnTo>
                    <a:pt x="503" y="603"/>
                  </a:lnTo>
                  <a:lnTo>
                    <a:pt x="519" y="587"/>
                  </a:lnTo>
                  <a:lnTo>
                    <a:pt x="508" y="571"/>
                  </a:lnTo>
                  <a:lnTo>
                    <a:pt x="544" y="483"/>
                  </a:lnTo>
                  <a:cubicBezTo>
                    <a:pt x="573" y="420"/>
                    <a:pt x="602" y="354"/>
                    <a:pt x="602" y="29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93" y="1836454"/>
            <a:ext cx="3255264" cy="216712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05" y="1836454"/>
            <a:ext cx="3255264" cy="2167128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23253" y="1822203"/>
            <a:ext cx="3250692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4DE99B-F2E5-F00A-65F7-322EDB6F2260}"/>
              </a:ext>
            </a:extLst>
          </p:cNvPr>
          <p:cNvSpPr txBox="1">
            <a:spLocks/>
          </p:cNvSpPr>
          <p:nvPr/>
        </p:nvSpPr>
        <p:spPr>
          <a:xfrm>
            <a:off x="1709400" y="6275747"/>
            <a:ext cx="6131795" cy="40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67" kern="1200">
                <a:solidFill>
                  <a:schemeClr val="bg1">
                    <a:lumMod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Lato" charset="0"/>
                <a:ea typeface="Lato" charset="0"/>
                <a:cs typeface="Lato" charset="0"/>
              </a:rPr>
              <a:t>ОДИН МЕТОД	ОДНА КУЛЬТУРА	ОДНА КОМПАНИЯ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" name="Прямоугольник 18">
            <a:extLst>
              <a:ext uri="{FF2B5EF4-FFF2-40B4-BE49-F238E27FC236}">
                <a16:creationId xmlns:a16="http://schemas.microsoft.com/office/drawing/2014/main" id="{699363D6-F149-0D1D-7ACB-C3D504451EB7}"/>
              </a:ext>
            </a:extLst>
          </p:cNvPr>
          <p:cNvSpPr/>
          <p:nvPr/>
        </p:nvSpPr>
        <p:spPr>
          <a:xfrm>
            <a:off x="763148" y="209733"/>
            <a:ext cx="2567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ЗАЧЕМ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LEAN?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197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Прямоугольник 21">
            <a:extLst>
              <a:ext uri="{FF2B5EF4-FFF2-40B4-BE49-F238E27FC236}">
                <a16:creationId xmlns:a16="http://schemas.microsoft.com/office/drawing/2014/main" id="{5E3F5BEC-0757-C1D8-A96D-DEBBC3050240}"/>
              </a:ext>
            </a:extLst>
          </p:cNvPr>
          <p:cNvSpPr/>
          <p:nvPr/>
        </p:nvSpPr>
        <p:spPr>
          <a:xfrm>
            <a:off x="6358864" y="1015967"/>
            <a:ext cx="6175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197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197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 англ.- стройный) – Бережливое производство - это особый подход к управлению предприятием, позволяющий повышать качество работы через сокращение потерь 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197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D40D72-E880-434A-6933-923C19AF6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b="15370"/>
          <a:stretch/>
        </p:blipFill>
        <p:spPr bwMode="auto">
          <a:xfrm>
            <a:off x="1313358" y="2059653"/>
            <a:ext cx="7666392" cy="38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BF74C52-0C52-415B-F0B0-818D9218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7" y="2802831"/>
            <a:ext cx="492443" cy="191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Улучшения</a:t>
            </a:r>
            <a:endParaRPr kumimoji="0" lang="en-US" altLang="ru-RU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B5E1EEE-880C-AD11-636D-B1829EEBD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697" y="3334676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3366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1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Kaizen </a:t>
            </a:r>
            <a:r>
              <a:rPr kumimoji="0" lang="ru-RU" altLang="ru-RU" sz="2000" b="1" i="1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подход</a:t>
            </a:r>
            <a:endParaRPr kumimoji="0" lang="en-US" altLang="ru-RU" sz="2000" b="1" i="1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09D4362-A697-A170-20A0-A3076100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436" y="3334676"/>
            <a:ext cx="1828800" cy="533400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FFFFFF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Традиционный</a:t>
            </a:r>
            <a:r>
              <a:rPr kumimoji="0" lang="en-US" altLang="ru-RU" sz="20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подход</a:t>
            </a:r>
            <a:endParaRPr kumimoji="0" lang="en-US" altLang="ru-RU" sz="2000" b="1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D0F88DAC-BDED-D146-A232-FC91DC1D6C0C}"/>
              </a:ext>
            </a:extLst>
          </p:cNvPr>
          <p:cNvGrpSpPr/>
          <p:nvPr/>
        </p:nvGrpSpPr>
        <p:grpSpPr>
          <a:xfrm>
            <a:off x="846697" y="1752244"/>
            <a:ext cx="7543800" cy="4419600"/>
            <a:chOff x="1905000" y="1581150"/>
            <a:chExt cx="7543800" cy="4419600"/>
          </a:xfrm>
        </p:grpSpPr>
        <p:cxnSp>
          <p:nvCxnSpPr>
            <p:cNvPr id="10" name="Прямая со стрелкой 3">
              <a:extLst>
                <a:ext uri="{FF2B5EF4-FFF2-40B4-BE49-F238E27FC236}">
                  <a16:creationId xmlns:a16="http://schemas.microsoft.com/office/drawing/2014/main" id="{C40BD9EC-EA48-A0B2-DC85-8538FAC79034}"/>
                </a:ext>
              </a:extLst>
            </p:cNvPr>
            <p:cNvCxnSpPr/>
            <p:nvPr/>
          </p:nvCxnSpPr>
          <p:spPr>
            <a:xfrm flipV="1">
              <a:off x="1905000" y="1581150"/>
              <a:ext cx="0" cy="4419600"/>
            </a:xfrm>
            <a:prstGeom prst="straightConnector1">
              <a:avLst/>
            </a:prstGeom>
            <a:noFill/>
            <a:ln w="57150" cap="flat" cmpd="sng" algn="ctr">
              <a:solidFill>
                <a:srgbClr val="003CA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Прямая со стрелкой 5">
              <a:extLst>
                <a:ext uri="{FF2B5EF4-FFF2-40B4-BE49-F238E27FC236}">
                  <a16:creationId xmlns:a16="http://schemas.microsoft.com/office/drawing/2014/main" id="{1E8D4AC4-7029-1F82-2EB4-9F6A424DE064}"/>
                </a:ext>
              </a:extLst>
            </p:cNvPr>
            <p:cNvCxnSpPr/>
            <p:nvPr/>
          </p:nvCxnSpPr>
          <p:spPr>
            <a:xfrm>
              <a:off x="1905000" y="6000750"/>
              <a:ext cx="75438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3CA6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12" name="Рисунок 17">
            <a:extLst>
              <a:ext uri="{FF2B5EF4-FFF2-40B4-BE49-F238E27FC236}">
                <a16:creationId xmlns:a16="http://schemas.microsoft.com/office/drawing/2014/main" id="{919311F4-BC11-C155-5C29-6A7C81D00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rgbClr val="069CD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15" y="4144278"/>
            <a:ext cx="3759153" cy="2624042"/>
          </a:xfrm>
          <a:prstGeom prst="rect">
            <a:avLst/>
          </a:prstGeom>
        </p:spPr>
      </p:pic>
      <p:sp>
        <p:nvSpPr>
          <p:cNvPr id="13" name="Прямоугольник 16">
            <a:extLst>
              <a:ext uri="{FF2B5EF4-FFF2-40B4-BE49-F238E27FC236}">
                <a16:creationId xmlns:a16="http://schemas.microsoft.com/office/drawing/2014/main" id="{3EC9ACAA-57A9-EDA9-5117-A726AEF0B8B8}"/>
              </a:ext>
            </a:extLst>
          </p:cNvPr>
          <p:cNvSpPr/>
          <p:nvPr/>
        </p:nvSpPr>
        <p:spPr>
          <a:xfrm>
            <a:off x="8852717" y="5135181"/>
            <a:ext cx="2747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заключается не в том,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чтобы делать больше,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а в том, чтобы не делая лишнего,</a:t>
            </a:r>
            <a:r>
              <a:rPr kumimoji="0" lang="en-US" altLang="ru-RU" sz="1400" b="1" i="0" u="none" strike="noStrike" kern="0" cap="none" spc="0" normalizeH="0" baseline="0" noProof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altLang="ru-RU" sz="1400" b="1" i="0" u="none" strike="noStrike" kern="0" cap="none" spc="0" normalizeH="0" baseline="0" noProof="0">
                <a:ln>
                  <a:noFill/>
                </a:ln>
                <a:solidFill>
                  <a:srgbClr val="0019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достигать большего.</a:t>
            </a:r>
            <a:endParaRPr kumimoji="0" lang="en-US" altLang="ru-RU" sz="700" b="1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8">
            <a:extLst>
              <a:ext uri="{FF2B5EF4-FFF2-40B4-BE49-F238E27FC236}">
                <a16:creationId xmlns:a16="http://schemas.microsoft.com/office/drawing/2014/main" id="{655BDD8C-653B-919E-D0F4-3E062A50CA5D}"/>
              </a:ext>
            </a:extLst>
          </p:cNvPr>
          <p:cNvSpPr/>
          <p:nvPr/>
        </p:nvSpPr>
        <p:spPr>
          <a:xfrm>
            <a:off x="9115491" y="4243244"/>
            <a:ext cx="2222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Эффективность </a:t>
            </a:r>
            <a:endParaRPr kumimoji="0" lang="en-US" altLang="ru-RU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работы </a:t>
            </a: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0B791BE6-3442-CBDF-425A-9906ADFE7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1035039"/>
            <a:ext cx="10229088" cy="4931664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7CCA1A1-9EFB-EA0F-3892-0D6CA6B0427E}"/>
              </a:ext>
            </a:extLst>
          </p:cNvPr>
          <p:cNvSpPr txBox="1">
            <a:spLocks/>
          </p:cNvSpPr>
          <p:nvPr/>
        </p:nvSpPr>
        <p:spPr>
          <a:xfrm>
            <a:off x="5097953" y="2763157"/>
            <a:ext cx="1996094" cy="1084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>
                <a:ln>
                  <a:noFill/>
                </a:ln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ВИДОВ ПОТЕРЬ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108AA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E6673-29BC-DFD3-9E3B-F8ED0140711B}"/>
              </a:ext>
            </a:extLst>
          </p:cNvPr>
          <p:cNvSpPr/>
          <p:nvPr/>
        </p:nvSpPr>
        <p:spPr>
          <a:xfrm>
            <a:off x="981456" y="1362678"/>
            <a:ext cx="1986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Перепроизводство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DCD0B-A0FD-3E14-021A-3B519F17031B}"/>
              </a:ext>
            </a:extLst>
          </p:cNvPr>
          <p:cNvSpPr/>
          <p:nvPr/>
        </p:nvSpPr>
        <p:spPr>
          <a:xfrm>
            <a:off x="1624381" y="2609269"/>
            <a:ext cx="1202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Ожидание </a:t>
            </a:r>
            <a:endParaRPr kumimoji="0" lang="en-US" sz="1400" b="1" i="0" u="none" strike="noStrike" kern="1200" cap="none" spc="0" normalizeH="0" baseline="0" noProof="0">
              <a:ln w="0"/>
              <a:solidFill>
                <a:srgbClr val="108AA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97991-91E1-0E40-40C6-D4810C815F14}"/>
              </a:ext>
            </a:extLst>
          </p:cNvPr>
          <p:cNvSpPr/>
          <p:nvPr/>
        </p:nvSpPr>
        <p:spPr>
          <a:xfrm>
            <a:off x="9326540" y="1297826"/>
            <a:ext cx="1382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Излишние запасы </a:t>
            </a:r>
            <a:endParaRPr kumimoji="0" lang="en-US" sz="1400" b="1" i="0" u="none" strike="noStrike" kern="1200" cap="none" spc="0" normalizeH="0" baseline="0" noProof="0">
              <a:ln w="0"/>
              <a:solidFill>
                <a:srgbClr val="108AA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4C9EE-E87B-4DED-A52B-109F8303C382}"/>
              </a:ext>
            </a:extLst>
          </p:cNvPr>
          <p:cNvSpPr/>
          <p:nvPr/>
        </p:nvSpPr>
        <p:spPr>
          <a:xfrm>
            <a:off x="9326540" y="2393825"/>
            <a:ext cx="186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Излишняя 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Транспортировка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61BED-56E3-BBD1-33A0-27C627CBFF76}"/>
              </a:ext>
            </a:extLst>
          </p:cNvPr>
          <p:cNvSpPr/>
          <p:nvPr/>
        </p:nvSpPr>
        <p:spPr>
          <a:xfrm>
            <a:off x="1268361" y="3667852"/>
            <a:ext cx="1530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Излишнее </a:t>
            </a:r>
          </a:p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перемещение </a:t>
            </a:r>
          </a:p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людей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FF42B5-CC59-EA6B-06D4-3345A454CA80}"/>
              </a:ext>
            </a:extLst>
          </p:cNvPr>
          <p:cNvSpPr/>
          <p:nvPr/>
        </p:nvSpPr>
        <p:spPr>
          <a:xfrm>
            <a:off x="2128848" y="5033656"/>
            <a:ext cx="67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Брак </a:t>
            </a:r>
            <a:endParaRPr kumimoji="0" lang="en-US" sz="1400" b="1" i="0" u="none" strike="noStrike" kern="1200" cap="none" spc="0" normalizeH="0" baseline="0" noProof="0">
              <a:ln w="0"/>
              <a:solidFill>
                <a:srgbClr val="108AA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E7AD80-C046-8FBE-E84D-0A5897945375}"/>
              </a:ext>
            </a:extLst>
          </p:cNvPr>
          <p:cNvSpPr/>
          <p:nvPr/>
        </p:nvSpPr>
        <p:spPr>
          <a:xfrm>
            <a:off x="9461338" y="3834536"/>
            <a:ext cx="1247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Излишняя 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обработка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CD88F2-9675-64E3-1246-5258D05EA456}"/>
              </a:ext>
            </a:extLst>
          </p:cNvPr>
          <p:cNvSpPr/>
          <p:nvPr/>
        </p:nvSpPr>
        <p:spPr>
          <a:xfrm>
            <a:off x="9345398" y="4866800"/>
            <a:ext cx="1865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Неиспользованный человеческий 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 w="0"/>
                <a:solidFill>
                  <a:srgbClr val="108AA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потенциал </a:t>
            </a:r>
          </a:p>
        </p:txBody>
      </p:sp>
    </p:spTree>
    <p:extLst>
      <p:ext uri="{BB962C8B-B14F-4D97-AF65-F5344CB8AC3E}">
        <p14:creationId xmlns:p14="http://schemas.microsoft.com/office/powerpoint/2010/main" val="36138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8905" y="4108119"/>
            <a:ext cx="309693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Излишний расход ГСМ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Образование новых мест хранения ТМЦ, новых рабочих мест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Потери времени на ожидание погрузчика, освобождения ГПМ, кранов, тележек и т.д.;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Снижение производительности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Повреждение продукции при транспортировке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1440" y="4108119"/>
            <a:ext cx="312983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Оптимизация рабочих мест, расположения оборудования и складских помещений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Перенос станков из удаленных цехов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Оптимальное решение логистики ГП, документов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9548" y="4085111"/>
            <a:ext cx="3096934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Разбросанность рабочих мест, участвующих в потоке создания ценности одного продукта, по территории предприятия, цеха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Удаленность участков, цехов, складских помещений, рабочих мест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Излишняя длина конвейера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Действия рабочих не выстроены в один поток и не отрегулированы с точки зрения затрат (как временных, так и физических)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Расположение разных стадий одного процесса на расстоянии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 Placeholder 1"/>
          <p:cNvSpPr txBox="1">
            <a:spLocks/>
          </p:cNvSpPr>
          <p:nvPr/>
        </p:nvSpPr>
        <p:spPr>
          <a:xfrm rot="16200000" flipH="1">
            <a:off x="-1975096" y="3861263"/>
            <a:ext cx="5075220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НЕНУЖНАЯ ТРАНСПОРТИРОВКА </a:t>
            </a:r>
          </a:p>
        </p:txBody>
      </p:sp>
      <p:pic>
        <p:nvPicPr>
          <p:cNvPr id="19" name="Picture 18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5" y="1753564"/>
            <a:ext cx="3255264" cy="2167128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93" y="1744546"/>
            <a:ext cx="3255264" cy="216712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ЛОГИСТИКА В ПОТОКАХ, ПРИВОДЯЩАЯ К ДОПОЛНИТЕЛЬНЫМ ПОТЕРЯМ И ЗАТРАТАМ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DBDEE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726" y="1744546"/>
            <a:ext cx="3255264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39"/>
            <a:ext cx="12192000" cy="685457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 rot="16200000" flipH="1">
            <a:off x="0" y="3605213"/>
            <a:ext cx="3395663" cy="493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>
                <a:solidFill>
                  <a:schemeClr val="bg1"/>
                </a:solidFill>
              </a:rPr>
              <a:t>ИЗЛИШНИЕ ЗАПАСЫ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9672" y="4112437"/>
            <a:ext cx="3096934" cy="26314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Сокрытие проблем в процессах (качества, логистики, организации работ, завышенные сроки ремонтов)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Загромождение территорий, затруднения при уборке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Потеря/снижение ликвидности продукции в связи с изменением технологии/оборудования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Привлечение дополнительной рабочей силы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Замораживание денежных средств (деньги, вложенные в сырьё, не используются)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Испорченная готовая продукция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2207" y="4112437"/>
            <a:ext cx="3129837" cy="12772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Уменьшение объема заказа, партии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Применение вытягивающей / восполняющей систем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Проверка наличия запасных частей и комплектующих на складах для старой техники при выводе ее из эксплуатации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ЗАТРАТЫ НА ПОДДЕРЖАНИЕ ЦЕННОСТИ ЗАПАСОВ: ХРАНЕНИЕ, ПОГРУЗКА/РАЗГРУЗКА И Т.П.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DBDEE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315" y="4089429"/>
            <a:ext cx="3096934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Выпуск продукции большими партиями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Перестраховка на случай брака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Перестраховка на случай корректировки плана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Неритмичность поставки материалов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Свободные запасы площадей, офисов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Неиспользуемые лицензии программного обеспечения и серверов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Отчеты, которые готовятся, однако не используются.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 rot="16200000">
            <a:off x="271891" y="6066672"/>
            <a:ext cx="511003" cy="484979"/>
            <a:chOff x="10624345" y="6199168"/>
            <a:chExt cx="342900" cy="325437"/>
          </a:xfrm>
        </p:grpSpPr>
        <p:sp>
          <p:nvSpPr>
            <p:cNvPr id="29" name="Freeform 12"/>
            <p:cNvSpPr>
              <a:spLocks noEditPoints="1"/>
            </p:cNvSpPr>
            <p:nvPr/>
          </p:nvSpPr>
          <p:spPr bwMode="auto">
            <a:xfrm rot="5400000">
              <a:off x="10633076" y="6190437"/>
              <a:ext cx="325437" cy="342900"/>
            </a:xfrm>
            <a:custGeom>
              <a:avLst/>
              <a:gdLst>
                <a:gd name="T0" fmla="*/ 142 w 900"/>
                <a:gd name="T1" fmla="*/ 833 h 950"/>
                <a:gd name="T2" fmla="*/ 386 w 900"/>
                <a:gd name="T3" fmla="*/ 647 h 950"/>
                <a:gd name="T4" fmla="*/ 598 w 900"/>
                <a:gd name="T5" fmla="*/ 685 h 950"/>
                <a:gd name="T6" fmla="*/ 583 w 900"/>
                <a:gd name="T7" fmla="*/ 748 h 950"/>
                <a:gd name="T8" fmla="*/ 377 w 900"/>
                <a:gd name="T9" fmla="*/ 750 h 950"/>
                <a:gd name="T10" fmla="*/ 374 w 900"/>
                <a:gd name="T11" fmla="*/ 777 h 950"/>
                <a:gd name="T12" fmla="*/ 591 w 900"/>
                <a:gd name="T13" fmla="*/ 773 h 950"/>
                <a:gd name="T14" fmla="*/ 865 w 900"/>
                <a:gd name="T15" fmla="*/ 687 h 950"/>
                <a:gd name="T16" fmla="*/ 850 w 900"/>
                <a:gd name="T17" fmla="*/ 729 h 950"/>
                <a:gd name="T18" fmla="*/ 735 w 900"/>
                <a:gd name="T19" fmla="*/ 532 h 950"/>
                <a:gd name="T20" fmla="*/ 632 w 900"/>
                <a:gd name="T21" fmla="*/ 736 h 950"/>
                <a:gd name="T22" fmla="*/ 617 w 900"/>
                <a:gd name="T23" fmla="*/ 666 h 950"/>
                <a:gd name="T24" fmla="*/ 400 w 900"/>
                <a:gd name="T25" fmla="*/ 624 h 950"/>
                <a:gd name="T26" fmla="*/ 214 w 900"/>
                <a:gd name="T27" fmla="*/ 532 h 950"/>
                <a:gd name="T28" fmla="*/ 174 w 900"/>
                <a:gd name="T29" fmla="*/ 423 h 950"/>
                <a:gd name="T30" fmla="*/ 775 w 900"/>
                <a:gd name="T31" fmla="*/ 505 h 950"/>
                <a:gd name="T32" fmla="*/ 283 w 900"/>
                <a:gd name="T33" fmla="*/ 308 h 950"/>
                <a:gd name="T34" fmla="*/ 297 w 900"/>
                <a:gd name="T35" fmla="*/ 340 h 950"/>
                <a:gd name="T36" fmla="*/ 666 w 900"/>
                <a:gd name="T37" fmla="*/ 327 h 950"/>
                <a:gd name="T38" fmla="*/ 755 w 900"/>
                <a:gd name="T39" fmla="*/ 395 h 950"/>
                <a:gd name="T40" fmla="*/ 283 w 900"/>
                <a:gd name="T41" fmla="*/ 308 h 950"/>
                <a:gd name="T42" fmla="*/ 639 w 900"/>
                <a:gd name="T43" fmla="*/ 313 h 950"/>
                <a:gd name="T44" fmla="*/ 310 w 900"/>
                <a:gd name="T45" fmla="*/ 205 h 950"/>
                <a:gd name="T46" fmla="*/ 285 w 900"/>
                <a:gd name="T47" fmla="*/ 120 h 950"/>
                <a:gd name="T48" fmla="*/ 664 w 900"/>
                <a:gd name="T49" fmla="*/ 178 h 950"/>
                <a:gd name="T50" fmla="*/ 285 w 900"/>
                <a:gd name="T51" fmla="*/ 120 h 950"/>
                <a:gd name="T52" fmla="*/ 591 w 900"/>
                <a:gd name="T53" fmla="*/ 27 h 950"/>
                <a:gd name="T54" fmla="*/ 301 w 900"/>
                <a:gd name="T55" fmla="*/ 93 h 950"/>
                <a:gd name="T56" fmla="*/ 811 w 900"/>
                <a:gd name="T57" fmla="*/ 640 h 950"/>
                <a:gd name="T58" fmla="*/ 803 w 900"/>
                <a:gd name="T59" fmla="*/ 676 h 950"/>
                <a:gd name="T60" fmla="*/ 763 w 900"/>
                <a:gd name="T61" fmla="*/ 694 h 950"/>
                <a:gd name="T62" fmla="*/ 811 w 900"/>
                <a:gd name="T63" fmla="*/ 640 h 950"/>
                <a:gd name="T64" fmla="*/ 27 w 900"/>
                <a:gd name="T65" fmla="*/ 830 h 950"/>
                <a:gd name="T66" fmla="*/ 114 w 900"/>
                <a:gd name="T67" fmla="*/ 612 h 950"/>
                <a:gd name="T68" fmla="*/ 882 w 900"/>
                <a:gd name="T69" fmla="*/ 667 h 950"/>
                <a:gd name="T70" fmla="*/ 846 w 900"/>
                <a:gd name="T71" fmla="*/ 652 h 950"/>
                <a:gd name="T72" fmla="*/ 763 w 900"/>
                <a:gd name="T73" fmla="*/ 624 h 950"/>
                <a:gd name="T74" fmla="*/ 788 w 900"/>
                <a:gd name="T75" fmla="*/ 532 h 950"/>
                <a:gd name="T76" fmla="*/ 802 w 900"/>
                <a:gd name="T77" fmla="*/ 409 h 950"/>
                <a:gd name="T78" fmla="*/ 801 w 900"/>
                <a:gd name="T79" fmla="*/ 405 h 950"/>
                <a:gd name="T80" fmla="*/ 798 w 900"/>
                <a:gd name="T81" fmla="*/ 400 h 950"/>
                <a:gd name="T82" fmla="*/ 673 w 900"/>
                <a:gd name="T83" fmla="*/ 277 h 950"/>
                <a:gd name="T84" fmla="*/ 666 w 900"/>
                <a:gd name="T85" fmla="*/ 205 h 950"/>
                <a:gd name="T86" fmla="*/ 692 w 900"/>
                <a:gd name="T87" fmla="*/ 191 h 950"/>
                <a:gd name="T88" fmla="*/ 691 w 900"/>
                <a:gd name="T89" fmla="*/ 106 h 950"/>
                <a:gd name="T90" fmla="*/ 691 w 900"/>
                <a:gd name="T91" fmla="*/ 101 h 950"/>
                <a:gd name="T92" fmla="*/ 607 w 900"/>
                <a:gd name="T93" fmla="*/ 5 h 950"/>
                <a:gd name="T94" fmla="*/ 352 w 900"/>
                <a:gd name="T95" fmla="*/ 0 h 950"/>
                <a:gd name="T96" fmla="*/ 261 w 900"/>
                <a:gd name="T97" fmla="*/ 98 h 950"/>
                <a:gd name="T98" fmla="*/ 258 w 900"/>
                <a:gd name="T99" fmla="*/ 102 h 950"/>
                <a:gd name="T100" fmla="*/ 257 w 900"/>
                <a:gd name="T101" fmla="*/ 106 h 950"/>
                <a:gd name="T102" fmla="*/ 271 w 900"/>
                <a:gd name="T103" fmla="*/ 205 h 950"/>
                <a:gd name="T104" fmla="*/ 283 w 900"/>
                <a:gd name="T105" fmla="*/ 274 h 950"/>
                <a:gd name="T106" fmla="*/ 151 w 900"/>
                <a:gd name="T107" fmla="*/ 399 h 950"/>
                <a:gd name="T108" fmla="*/ 148 w 900"/>
                <a:gd name="T109" fmla="*/ 403 h 950"/>
                <a:gd name="T110" fmla="*/ 147 w 900"/>
                <a:gd name="T111" fmla="*/ 408 h 950"/>
                <a:gd name="T112" fmla="*/ 147 w 900"/>
                <a:gd name="T113" fmla="*/ 518 h 950"/>
                <a:gd name="T114" fmla="*/ 186 w 900"/>
                <a:gd name="T115" fmla="*/ 532 h 950"/>
                <a:gd name="T116" fmla="*/ 128 w 900"/>
                <a:gd name="T117" fmla="*/ 584 h 950"/>
                <a:gd name="T118" fmla="*/ 0 w 900"/>
                <a:gd name="T119" fmla="*/ 598 h 950"/>
                <a:gd name="T120" fmla="*/ 13 w 900"/>
                <a:gd name="T121" fmla="*/ 857 h 950"/>
                <a:gd name="T122" fmla="*/ 410 w 900"/>
                <a:gd name="T123" fmla="*/ 899 h 950"/>
                <a:gd name="T124" fmla="*/ 900 w 900"/>
                <a:gd name="T125" fmla="*/ 70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" h="950">
                  <a:moveTo>
                    <a:pt x="850" y="729"/>
                  </a:moveTo>
                  <a:cubicBezTo>
                    <a:pt x="571" y="950"/>
                    <a:pt x="204" y="852"/>
                    <a:pt x="142" y="833"/>
                  </a:cubicBezTo>
                  <a:lnTo>
                    <a:pt x="142" y="612"/>
                  </a:lnTo>
                  <a:cubicBezTo>
                    <a:pt x="328" y="613"/>
                    <a:pt x="359" y="631"/>
                    <a:pt x="386" y="647"/>
                  </a:cubicBezTo>
                  <a:cubicBezTo>
                    <a:pt x="414" y="663"/>
                    <a:pt x="439" y="678"/>
                    <a:pt x="572" y="676"/>
                  </a:cubicBezTo>
                  <a:lnTo>
                    <a:pt x="598" y="685"/>
                  </a:lnTo>
                  <a:lnTo>
                    <a:pt x="608" y="722"/>
                  </a:lnTo>
                  <a:lnTo>
                    <a:pt x="583" y="748"/>
                  </a:lnTo>
                  <a:lnTo>
                    <a:pt x="582" y="748"/>
                  </a:lnTo>
                  <a:cubicBezTo>
                    <a:pt x="556" y="758"/>
                    <a:pt x="500" y="766"/>
                    <a:pt x="377" y="750"/>
                  </a:cubicBezTo>
                  <a:lnTo>
                    <a:pt x="362" y="762"/>
                  </a:lnTo>
                  <a:lnTo>
                    <a:pt x="374" y="777"/>
                  </a:lnTo>
                  <a:cubicBezTo>
                    <a:pt x="420" y="783"/>
                    <a:pt x="461" y="786"/>
                    <a:pt x="496" y="786"/>
                  </a:cubicBezTo>
                  <a:cubicBezTo>
                    <a:pt x="536" y="786"/>
                    <a:pt x="568" y="782"/>
                    <a:pt x="591" y="773"/>
                  </a:cubicBezTo>
                  <a:cubicBezTo>
                    <a:pt x="692" y="754"/>
                    <a:pt x="760" y="725"/>
                    <a:pt x="805" y="705"/>
                  </a:cubicBezTo>
                  <a:lnTo>
                    <a:pt x="865" y="687"/>
                  </a:lnTo>
                  <a:lnTo>
                    <a:pt x="872" y="700"/>
                  </a:lnTo>
                  <a:lnTo>
                    <a:pt x="850" y="729"/>
                  </a:lnTo>
                  <a:close/>
                  <a:moveTo>
                    <a:pt x="214" y="532"/>
                  </a:moveTo>
                  <a:lnTo>
                    <a:pt x="735" y="532"/>
                  </a:lnTo>
                  <a:lnTo>
                    <a:pt x="735" y="704"/>
                  </a:lnTo>
                  <a:cubicBezTo>
                    <a:pt x="707" y="715"/>
                    <a:pt x="673" y="726"/>
                    <a:pt x="632" y="736"/>
                  </a:cubicBezTo>
                  <a:lnTo>
                    <a:pt x="635" y="723"/>
                  </a:lnTo>
                  <a:lnTo>
                    <a:pt x="617" y="666"/>
                  </a:lnTo>
                  <a:lnTo>
                    <a:pt x="571" y="648"/>
                  </a:lnTo>
                  <a:cubicBezTo>
                    <a:pt x="446" y="650"/>
                    <a:pt x="424" y="638"/>
                    <a:pt x="400" y="624"/>
                  </a:cubicBezTo>
                  <a:cubicBezTo>
                    <a:pt x="374" y="608"/>
                    <a:pt x="345" y="591"/>
                    <a:pt x="214" y="586"/>
                  </a:cubicBezTo>
                  <a:lnTo>
                    <a:pt x="214" y="532"/>
                  </a:lnTo>
                  <a:close/>
                  <a:moveTo>
                    <a:pt x="174" y="505"/>
                  </a:moveTo>
                  <a:lnTo>
                    <a:pt x="174" y="423"/>
                  </a:lnTo>
                  <a:lnTo>
                    <a:pt x="775" y="423"/>
                  </a:lnTo>
                  <a:lnTo>
                    <a:pt x="775" y="505"/>
                  </a:lnTo>
                  <a:lnTo>
                    <a:pt x="174" y="505"/>
                  </a:lnTo>
                  <a:close/>
                  <a:moveTo>
                    <a:pt x="283" y="308"/>
                  </a:moveTo>
                  <a:lnTo>
                    <a:pt x="283" y="327"/>
                  </a:lnTo>
                  <a:lnTo>
                    <a:pt x="297" y="340"/>
                  </a:lnTo>
                  <a:lnTo>
                    <a:pt x="652" y="340"/>
                  </a:lnTo>
                  <a:lnTo>
                    <a:pt x="666" y="327"/>
                  </a:lnTo>
                  <a:lnTo>
                    <a:pt x="666" y="308"/>
                  </a:lnTo>
                  <a:lnTo>
                    <a:pt x="755" y="395"/>
                  </a:lnTo>
                  <a:lnTo>
                    <a:pt x="194" y="395"/>
                  </a:lnTo>
                  <a:lnTo>
                    <a:pt x="283" y="308"/>
                  </a:lnTo>
                  <a:close/>
                  <a:moveTo>
                    <a:pt x="639" y="205"/>
                  </a:moveTo>
                  <a:lnTo>
                    <a:pt x="639" y="313"/>
                  </a:lnTo>
                  <a:lnTo>
                    <a:pt x="310" y="313"/>
                  </a:lnTo>
                  <a:lnTo>
                    <a:pt x="310" y="205"/>
                  </a:lnTo>
                  <a:lnTo>
                    <a:pt x="639" y="205"/>
                  </a:lnTo>
                  <a:close/>
                  <a:moveTo>
                    <a:pt x="285" y="120"/>
                  </a:moveTo>
                  <a:lnTo>
                    <a:pt x="664" y="120"/>
                  </a:lnTo>
                  <a:lnTo>
                    <a:pt x="664" y="178"/>
                  </a:lnTo>
                  <a:lnTo>
                    <a:pt x="285" y="178"/>
                  </a:lnTo>
                  <a:lnTo>
                    <a:pt x="285" y="120"/>
                  </a:lnTo>
                  <a:close/>
                  <a:moveTo>
                    <a:pt x="358" y="27"/>
                  </a:moveTo>
                  <a:lnTo>
                    <a:pt x="591" y="27"/>
                  </a:lnTo>
                  <a:lnTo>
                    <a:pt x="648" y="93"/>
                  </a:lnTo>
                  <a:lnTo>
                    <a:pt x="301" y="93"/>
                  </a:lnTo>
                  <a:lnTo>
                    <a:pt x="358" y="27"/>
                  </a:lnTo>
                  <a:close/>
                  <a:moveTo>
                    <a:pt x="811" y="640"/>
                  </a:moveTo>
                  <a:lnTo>
                    <a:pt x="819" y="652"/>
                  </a:lnTo>
                  <a:lnTo>
                    <a:pt x="803" y="676"/>
                  </a:lnTo>
                  <a:lnTo>
                    <a:pt x="794" y="680"/>
                  </a:lnTo>
                  <a:lnTo>
                    <a:pt x="763" y="694"/>
                  </a:lnTo>
                  <a:lnTo>
                    <a:pt x="763" y="654"/>
                  </a:lnTo>
                  <a:lnTo>
                    <a:pt x="811" y="640"/>
                  </a:lnTo>
                  <a:close/>
                  <a:moveTo>
                    <a:pt x="114" y="830"/>
                  </a:moveTo>
                  <a:lnTo>
                    <a:pt x="27" y="830"/>
                  </a:lnTo>
                  <a:lnTo>
                    <a:pt x="27" y="612"/>
                  </a:lnTo>
                  <a:lnTo>
                    <a:pt x="114" y="612"/>
                  </a:lnTo>
                  <a:lnTo>
                    <a:pt x="114" y="830"/>
                  </a:lnTo>
                  <a:close/>
                  <a:moveTo>
                    <a:pt x="882" y="667"/>
                  </a:moveTo>
                  <a:lnTo>
                    <a:pt x="844" y="661"/>
                  </a:lnTo>
                  <a:lnTo>
                    <a:pt x="846" y="652"/>
                  </a:lnTo>
                  <a:lnTo>
                    <a:pt x="828" y="618"/>
                  </a:lnTo>
                  <a:lnTo>
                    <a:pt x="763" y="624"/>
                  </a:lnTo>
                  <a:lnTo>
                    <a:pt x="763" y="532"/>
                  </a:lnTo>
                  <a:lnTo>
                    <a:pt x="788" y="532"/>
                  </a:lnTo>
                  <a:lnTo>
                    <a:pt x="802" y="518"/>
                  </a:lnTo>
                  <a:lnTo>
                    <a:pt x="802" y="409"/>
                  </a:lnTo>
                  <a:lnTo>
                    <a:pt x="802" y="408"/>
                  </a:lnTo>
                  <a:lnTo>
                    <a:pt x="801" y="405"/>
                  </a:lnTo>
                  <a:lnTo>
                    <a:pt x="801" y="403"/>
                  </a:lnTo>
                  <a:lnTo>
                    <a:pt x="798" y="400"/>
                  </a:lnTo>
                  <a:lnTo>
                    <a:pt x="798" y="399"/>
                  </a:lnTo>
                  <a:lnTo>
                    <a:pt x="673" y="277"/>
                  </a:lnTo>
                  <a:lnTo>
                    <a:pt x="666" y="274"/>
                  </a:lnTo>
                  <a:lnTo>
                    <a:pt x="666" y="205"/>
                  </a:lnTo>
                  <a:lnTo>
                    <a:pt x="678" y="205"/>
                  </a:lnTo>
                  <a:lnTo>
                    <a:pt x="692" y="191"/>
                  </a:lnTo>
                  <a:lnTo>
                    <a:pt x="692" y="106"/>
                  </a:lnTo>
                  <a:lnTo>
                    <a:pt x="691" y="106"/>
                  </a:lnTo>
                  <a:lnTo>
                    <a:pt x="691" y="102"/>
                  </a:lnTo>
                  <a:lnTo>
                    <a:pt x="691" y="101"/>
                  </a:lnTo>
                  <a:lnTo>
                    <a:pt x="688" y="98"/>
                  </a:lnTo>
                  <a:lnTo>
                    <a:pt x="607" y="5"/>
                  </a:lnTo>
                  <a:lnTo>
                    <a:pt x="597" y="0"/>
                  </a:lnTo>
                  <a:lnTo>
                    <a:pt x="352" y="0"/>
                  </a:lnTo>
                  <a:lnTo>
                    <a:pt x="342" y="5"/>
                  </a:lnTo>
                  <a:lnTo>
                    <a:pt x="261" y="98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6"/>
                  </a:lnTo>
                  <a:lnTo>
                    <a:pt x="257" y="106"/>
                  </a:lnTo>
                  <a:lnTo>
                    <a:pt x="257" y="191"/>
                  </a:lnTo>
                  <a:lnTo>
                    <a:pt x="271" y="205"/>
                  </a:lnTo>
                  <a:lnTo>
                    <a:pt x="283" y="205"/>
                  </a:lnTo>
                  <a:lnTo>
                    <a:pt x="283" y="274"/>
                  </a:lnTo>
                  <a:lnTo>
                    <a:pt x="276" y="277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48" y="403"/>
                  </a:lnTo>
                  <a:lnTo>
                    <a:pt x="148" y="405"/>
                  </a:lnTo>
                  <a:lnTo>
                    <a:pt x="147" y="408"/>
                  </a:lnTo>
                  <a:lnTo>
                    <a:pt x="147" y="409"/>
                  </a:lnTo>
                  <a:lnTo>
                    <a:pt x="147" y="518"/>
                  </a:lnTo>
                  <a:lnTo>
                    <a:pt x="160" y="532"/>
                  </a:lnTo>
                  <a:lnTo>
                    <a:pt x="186" y="532"/>
                  </a:lnTo>
                  <a:lnTo>
                    <a:pt x="186" y="585"/>
                  </a:lnTo>
                  <a:lnTo>
                    <a:pt x="128" y="584"/>
                  </a:lnTo>
                  <a:lnTo>
                    <a:pt x="13" y="584"/>
                  </a:lnTo>
                  <a:lnTo>
                    <a:pt x="0" y="598"/>
                  </a:lnTo>
                  <a:lnTo>
                    <a:pt x="0" y="844"/>
                  </a:lnTo>
                  <a:lnTo>
                    <a:pt x="13" y="857"/>
                  </a:lnTo>
                  <a:lnTo>
                    <a:pt x="126" y="857"/>
                  </a:lnTo>
                  <a:cubicBezTo>
                    <a:pt x="143" y="863"/>
                    <a:pt x="259" y="899"/>
                    <a:pt x="410" y="899"/>
                  </a:cubicBezTo>
                  <a:cubicBezTo>
                    <a:pt x="550" y="899"/>
                    <a:pt x="720" y="867"/>
                    <a:pt x="866" y="751"/>
                  </a:cubicBezTo>
                  <a:lnTo>
                    <a:pt x="900" y="701"/>
                  </a:lnTo>
                  <a:lnTo>
                    <a:pt x="882" y="66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 rot="5400000">
              <a:off x="10724357" y="6219805"/>
              <a:ext cx="11112" cy="11113"/>
            </a:xfrm>
            <a:custGeom>
              <a:avLst/>
              <a:gdLst>
                <a:gd name="T0" fmla="*/ 16 w 31"/>
                <a:gd name="T1" fmla="*/ 31 h 31"/>
                <a:gd name="T2" fmla="*/ 31 w 31"/>
                <a:gd name="T3" fmla="*/ 16 h 31"/>
                <a:gd name="T4" fmla="*/ 16 w 31"/>
                <a:gd name="T5" fmla="*/ 0 h 31"/>
                <a:gd name="T6" fmla="*/ 0 w 31"/>
                <a:gd name="T7" fmla="*/ 16 h 31"/>
                <a:gd name="T8" fmla="*/ 16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lnTo>
                    <a:pt x="31" y="16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47" y="1772979"/>
            <a:ext cx="3255264" cy="2167128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50" y="1772979"/>
            <a:ext cx="3255264" cy="216712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94" y="1767227"/>
            <a:ext cx="3255264" cy="2167128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E8C6DAC-3C2D-E9FE-CB98-C0A635321853}"/>
              </a:ext>
            </a:extLst>
          </p:cNvPr>
          <p:cNvSpPr txBox="1">
            <a:spLocks/>
          </p:cNvSpPr>
          <p:nvPr/>
        </p:nvSpPr>
        <p:spPr>
          <a:xfrm rot="16200000" flipH="1">
            <a:off x="-1975096" y="3861263"/>
            <a:ext cx="5075220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ИЗЛИШНИЕ ЗАПАСЫ</a:t>
            </a:r>
          </a:p>
        </p:txBody>
      </p:sp>
    </p:spTree>
    <p:extLst>
      <p:ext uri="{BB962C8B-B14F-4D97-AF65-F5344CB8AC3E}">
        <p14:creationId xmlns:p14="http://schemas.microsoft.com/office/powerpoint/2010/main" val="157431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9" name="Text Placeholder 1"/>
          <p:cNvSpPr txBox="1">
            <a:spLocks/>
          </p:cNvSpPr>
          <p:nvPr/>
        </p:nvSpPr>
        <p:spPr>
          <a:xfrm rot="16200000" flipH="1">
            <a:off x="-1776848" y="3295353"/>
            <a:ext cx="4680886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ИЗЛИШНЕЕ ПЕРЕМЕЩЕНИЕ ЛЮДЕЙ </a:t>
            </a:r>
          </a:p>
        </p:txBody>
      </p:sp>
      <p:sp>
        <p:nvSpPr>
          <p:cNvPr id="40" name="Rectangle 2"/>
          <p:cNvSpPr/>
          <p:nvPr/>
        </p:nvSpPr>
        <p:spPr>
          <a:xfrm>
            <a:off x="5004664" y="4084507"/>
            <a:ext cx="3096934" cy="16158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Снижение производительности труда, расход сил на ненужные переходы, наклоны, приседания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Поиск информации, необходимых инструментов, деталей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Утомляемость, эмоциональное напряжение, неудовлетворенность рабочим процессом, рост травматизма и профзаболеваний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1" name="Rectangle 3"/>
          <p:cNvSpPr/>
          <p:nvPr/>
        </p:nvSpPr>
        <p:spPr>
          <a:xfrm>
            <a:off x="8591310" y="3966277"/>
            <a:ext cx="3129837" cy="16158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Стандартизация работы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Вовлечение персонала к системе подачи предложений по улучшениям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Повышение квалификации работников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Оптимизация рабочей зоны (внедрение системы 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Оптимизация производственного процесса, циклов работы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НЕРАЦИОНАЛЬНАЯ ПЛАНИРОВКА РАБОЧЕЙ ЗОНЫ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BDEE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Rounded Rectangle 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Rectangle 6"/>
          <p:cNvSpPr/>
          <p:nvPr/>
        </p:nvSpPr>
        <p:spPr>
          <a:xfrm>
            <a:off x="1515307" y="4061499"/>
            <a:ext cx="3096934" cy="26314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Отсутствие стандартизации работы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Неудобное расположение инструментов на рабочем месте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Поиск необходимых файлов или документов.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Нерациональная последовательность выполнения работ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Нерациональная планировка рабочей зоны, квартиры (расположения тары, шкафов, тумб, стеллажей, оборудования)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Оборудование, неприспособленное под удобные действия рабочих</a:t>
            </a:r>
          </a:p>
        </p:txBody>
      </p:sp>
      <p:sp>
        <p:nvSpPr>
          <p:cNvPr id="45" name="Rounded Rectangle 7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ounded Rectangle 8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9247" y="6066927"/>
            <a:ext cx="493713" cy="486000"/>
            <a:chOff x="15198725" y="2141538"/>
            <a:chExt cx="328612" cy="323850"/>
          </a:xfrm>
        </p:grpSpPr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15198725" y="2141538"/>
              <a:ext cx="328612" cy="323850"/>
            </a:xfrm>
            <a:custGeom>
              <a:avLst/>
              <a:gdLst>
                <a:gd name="T0" fmla="*/ 740 w 909"/>
                <a:gd name="T1" fmla="*/ 809 h 900"/>
                <a:gd name="T2" fmla="*/ 468 w 909"/>
                <a:gd name="T3" fmla="*/ 873 h 900"/>
                <a:gd name="T4" fmla="*/ 256 w 909"/>
                <a:gd name="T5" fmla="*/ 735 h 900"/>
                <a:gd name="T6" fmla="*/ 234 w 909"/>
                <a:gd name="T7" fmla="*/ 685 h 900"/>
                <a:gd name="T8" fmla="*/ 80 w 909"/>
                <a:gd name="T9" fmla="*/ 625 h 900"/>
                <a:gd name="T10" fmla="*/ 151 w 909"/>
                <a:gd name="T11" fmla="*/ 597 h 900"/>
                <a:gd name="T12" fmla="*/ 180 w 909"/>
                <a:gd name="T13" fmla="*/ 349 h 900"/>
                <a:gd name="T14" fmla="*/ 206 w 909"/>
                <a:gd name="T15" fmla="*/ 475 h 900"/>
                <a:gd name="T16" fmla="*/ 350 w 909"/>
                <a:gd name="T17" fmla="*/ 624 h 900"/>
                <a:gd name="T18" fmla="*/ 521 w 909"/>
                <a:gd name="T19" fmla="*/ 733 h 900"/>
                <a:gd name="T20" fmla="*/ 664 w 909"/>
                <a:gd name="T21" fmla="*/ 781 h 900"/>
                <a:gd name="T22" fmla="*/ 740 w 909"/>
                <a:gd name="T23" fmla="*/ 726 h 900"/>
                <a:gd name="T24" fmla="*/ 530 w 909"/>
                <a:gd name="T25" fmla="*/ 707 h 900"/>
                <a:gd name="T26" fmla="*/ 336 w 909"/>
                <a:gd name="T27" fmla="*/ 600 h 900"/>
                <a:gd name="T28" fmla="*/ 234 w 909"/>
                <a:gd name="T29" fmla="*/ 482 h 900"/>
                <a:gd name="T30" fmla="*/ 285 w 909"/>
                <a:gd name="T31" fmla="*/ 382 h 900"/>
                <a:gd name="T32" fmla="*/ 441 w 909"/>
                <a:gd name="T33" fmla="*/ 459 h 900"/>
                <a:gd name="T34" fmla="*/ 342 w 909"/>
                <a:gd name="T35" fmla="*/ 487 h 900"/>
                <a:gd name="T36" fmla="*/ 454 w 909"/>
                <a:gd name="T37" fmla="*/ 565 h 900"/>
                <a:gd name="T38" fmla="*/ 627 w 909"/>
                <a:gd name="T39" fmla="*/ 487 h 900"/>
                <a:gd name="T40" fmla="*/ 504 w 909"/>
                <a:gd name="T41" fmla="*/ 611 h 900"/>
                <a:gd name="T42" fmla="*/ 643 w 909"/>
                <a:gd name="T43" fmla="*/ 648 h 900"/>
                <a:gd name="T44" fmla="*/ 671 w 909"/>
                <a:gd name="T45" fmla="*/ 646 h 900"/>
                <a:gd name="T46" fmla="*/ 879 w 909"/>
                <a:gd name="T47" fmla="*/ 873 h 900"/>
                <a:gd name="T48" fmla="*/ 242 w 909"/>
                <a:gd name="T49" fmla="*/ 873 h 900"/>
                <a:gd name="T50" fmla="*/ 441 w 909"/>
                <a:gd name="T51" fmla="*/ 873 h 900"/>
                <a:gd name="T52" fmla="*/ 214 w 909"/>
                <a:gd name="T53" fmla="*/ 873 h 900"/>
                <a:gd name="T54" fmla="*/ 195 w 909"/>
                <a:gd name="T55" fmla="*/ 428 h 900"/>
                <a:gd name="T56" fmla="*/ 244 w 909"/>
                <a:gd name="T57" fmla="*/ 428 h 900"/>
                <a:gd name="T58" fmla="*/ 292 w 909"/>
                <a:gd name="T59" fmla="*/ 428 h 900"/>
                <a:gd name="T60" fmla="*/ 244 w 909"/>
                <a:gd name="T61" fmla="*/ 28 h 900"/>
                <a:gd name="T62" fmla="*/ 125 w 909"/>
                <a:gd name="T63" fmla="*/ 146 h 900"/>
                <a:gd name="T64" fmla="*/ 468 w 909"/>
                <a:gd name="T65" fmla="*/ 459 h 900"/>
                <a:gd name="T66" fmla="*/ 624 w 909"/>
                <a:gd name="T67" fmla="*/ 459 h 900"/>
                <a:gd name="T68" fmla="*/ 640 w 909"/>
                <a:gd name="T69" fmla="*/ 349 h 900"/>
                <a:gd name="T70" fmla="*/ 824 w 909"/>
                <a:gd name="T71" fmla="*/ 597 h 900"/>
                <a:gd name="T72" fmla="*/ 801 w 909"/>
                <a:gd name="T73" fmla="*/ 487 h 900"/>
                <a:gd name="T74" fmla="*/ 785 w 909"/>
                <a:gd name="T75" fmla="*/ 321 h 900"/>
                <a:gd name="T76" fmla="*/ 244 w 909"/>
                <a:gd name="T77" fmla="*/ 0 h 900"/>
                <a:gd name="T78" fmla="*/ 123 w 909"/>
                <a:gd name="T79" fmla="*/ 321 h 900"/>
                <a:gd name="T80" fmla="*/ 2 w 909"/>
                <a:gd name="T81" fmla="*/ 895 h 900"/>
                <a:gd name="T82" fmla="*/ 906 w 909"/>
                <a:gd name="T83" fmla="*/ 895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9" h="900">
                  <a:moveTo>
                    <a:pt x="740" y="754"/>
                  </a:moveTo>
                  <a:lnTo>
                    <a:pt x="788" y="781"/>
                  </a:lnTo>
                  <a:lnTo>
                    <a:pt x="740" y="809"/>
                  </a:lnTo>
                  <a:lnTo>
                    <a:pt x="692" y="781"/>
                  </a:lnTo>
                  <a:lnTo>
                    <a:pt x="740" y="754"/>
                  </a:lnTo>
                  <a:close/>
                  <a:moveTo>
                    <a:pt x="468" y="873"/>
                  </a:moveTo>
                  <a:lnTo>
                    <a:pt x="468" y="749"/>
                  </a:lnTo>
                  <a:lnTo>
                    <a:pt x="454" y="735"/>
                  </a:lnTo>
                  <a:lnTo>
                    <a:pt x="256" y="735"/>
                  </a:lnTo>
                  <a:lnTo>
                    <a:pt x="261" y="687"/>
                  </a:lnTo>
                  <a:lnTo>
                    <a:pt x="249" y="673"/>
                  </a:lnTo>
                  <a:lnTo>
                    <a:pt x="234" y="685"/>
                  </a:lnTo>
                  <a:lnTo>
                    <a:pt x="228" y="735"/>
                  </a:lnTo>
                  <a:lnTo>
                    <a:pt x="57" y="735"/>
                  </a:lnTo>
                  <a:lnTo>
                    <a:pt x="80" y="625"/>
                  </a:lnTo>
                  <a:lnTo>
                    <a:pt x="151" y="625"/>
                  </a:lnTo>
                  <a:lnTo>
                    <a:pt x="165" y="611"/>
                  </a:lnTo>
                  <a:lnTo>
                    <a:pt x="151" y="597"/>
                  </a:lnTo>
                  <a:lnTo>
                    <a:pt x="85" y="597"/>
                  </a:lnTo>
                  <a:lnTo>
                    <a:pt x="135" y="349"/>
                  </a:lnTo>
                  <a:lnTo>
                    <a:pt x="180" y="349"/>
                  </a:lnTo>
                  <a:lnTo>
                    <a:pt x="202" y="382"/>
                  </a:lnTo>
                  <a:lnTo>
                    <a:pt x="168" y="428"/>
                  </a:lnTo>
                  <a:lnTo>
                    <a:pt x="206" y="475"/>
                  </a:lnTo>
                  <a:cubicBezTo>
                    <a:pt x="194" y="500"/>
                    <a:pt x="173" y="549"/>
                    <a:pt x="185" y="589"/>
                  </a:cubicBezTo>
                  <a:lnTo>
                    <a:pt x="232" y="640"/>
                  </a:lnTo>
                  <a:cubicBezTo>
                    <a:pt x="284" y="662"/>
                    <a:pt x="321" y="641"/>
                    <a:pt x="350" y="624"/>
                  </a:cubicBezTo>
                  <a:lnTo>
                    <a:pt x="419" y="609"/>
                  </a:lnTo>
                  <a:lnTo>
                    <a:pt x="461" y="664"/>
                  </a:lnTo>
                  <a:cubicBezTo>
                    <a:pt x="469" y="690"/>
                    <a:pt x="477" y="718"/>
                    <a:pt x="521" y="733"/>
                  </a:cubicBezTo>
                  <a:lnTo>
                    <a:pt x="602" y="722"/>
                  </a:lnTo>
                  <a:lnTo>
                    <a:pt x="699" y="735"/>
                  </a:lnTo>
                  <a:lnTo>
                    <a:pt x="664" y="781"/>
                  </a:lnTo>
                  <a:cubicBezTo>
                    <a:pt x="664" y="812"/>
                    <a:pt x="698" y="837"/>
                    <a:pt x="740" y="837"/>
                  </a:cubicBezTo>
                  <a:cubicBezTo>
                    <a:pt x="782" y="837"/>
                    <a:pt x="816" y="812"/>
                    <a:pt x="816" y="781"/>
                  </a:cubicBezTo>
                  <a:cubicBezTo>
                    <a:pt x="816" y="750"/>
                    <a:pt x="782" y="726"/>
                    <a:pt x="740" y="726"/>
                  </a:cubicBezTo>
                  <a:lnTo>
                    <a:pt x="728" y="727"/>
                  </a:lnTo>
                  <a:cubicBezTo>
                    <a:pt x="674" y="663"/>
                    <a:pt x="628" y="682"/>
                    <a:pt x="591" y="697"/>
                  </a:cubicBezTo>
                  <a:lnTo>
                    <a:pt x="530" y="707"/>
                  </a:lnTo>
                  <a:lnTo>
                    <a:pt x="488" y="656"/>
                  </a:lnTo>
                  <a:cubicBezTo>
                    <a:pt x="481" y="632"/>
                    <a:pt x="473" y="602"/>
                    <a:pt x="431" y="584"/>
                  </a:cubicBezTo>
                  <a:cubicBezTo>
                    <a:pt x="392" y="568"/>
                    <a:pt x="363" y="585"/>
                    <a:pt x="336" y="600"/>
                  </a:cubicBezTo>
                  <a:cubicBezTo>
                    <a:pt x="308" y="616"/>
                    <a:pt x="282" y="632"/>
                    <a:pt x="243" y="615"/>
                  </a:cubicBezTo>
                  <a:lnTo>
                    <a:pt x="211" y="581"/>
                  </a:lnTo>
                  <a:lnTo>
                    <a:pt x="234" y="482"/>
                  </a:lnTo>
                  <a:lnTo>
                    <a:pt x="244" y="483"/>
                  </a:lnTo>
                  <a:cubicBezTo>
                    <a:pt x="286" y="483"/>
                    <a:pt x="319" y="459"/>
                    <a:pt x="319" y="428"/>
                  </a:cubicBezTo>
                  <a:lnTo>
                    <a:pt x="285" y="382"/>
                  </a:lnTo>
                  <a:lnTo>
                    <a:pt x="307" y="349"/>
                  </a:lnTo>
                  <a:lnTo>
                    <a:pt x="441" y="349"/>
                  </a:lnTo>
                  <a:lnTo>
                    <a:pt x="441" y="459"/>
                  </a:lnTo>
                  <a:lnTo>
                    <a:pt x="342" y="459"/>
                  </a:lnTo>
                  <a:lnTo>
                    <a:pt x="328" y="473"/>
                  </a:lnTo>
                  <a:lnTo>
                    <a:pt x="342" y="487"/>
                  </a:lnTo>
                  <a:lnTo>
                    <a:pt x="441" y="487"/>
                  </a:lnTo>
                  <a:lnTo>
                    <a:pt x="441" y="551"/>
                  </a:lnTo>
                  <a:lnTo>
                    <a:pt x="454" y="565"/>
                  </a:lnTo>
                  <a:lnTo>
                    <a:pt x="468" y="551"/>
                  </a:lnTo>
                  <a:lnTo>
                    <a:pt x="468" y="487"/>
                  </a:lnTo>
                  <a:lnTo>
                    <a:pt x="627" y="487"/>
                  </a:lnTo>
                  <a:lnTo>
                    <a:pt x="638" y="597"/>
                  </a:lnTo>
                  <a:lnTo>
                    <a:pt x="518" y="597"/>
                  </a:lnTo>
                  <a:lnTo>
                    <a:pt x="504" y="611"/>
                  </a:lnTo>
                  <a:lnTo>
                    <a:pt x="518" y="625"/>
                  </a:lnTo>
                  <a:lnTo>
                    <a:pt x="641" y="625"/>
                  </a:lnTo>
                  <a:lnTo>
                    <a:pt x="643" y="648"/>
                  </a:lnTo>
                  <a:lnTo>
                    <a:pt x="657" y="661"/>
                  </a:lnTo>
                  <a:lnTo>
                    <a:pt x="658" y="661"/>
                  </a:lnTo>
                  <a:lnTo>
                    <a:pt x="671" y="646"/>
                  </a:lnTo>
                  <a:lnTo>
                    <a:pt x="669" y="625"/>
                  </a:lnTo>
                  <a:lnTo>
                    <a:pt x="829" y="625"/>
                  </a:lnTo>
                  <a:lnTo>
                    <a:pt x="879" y="873"/>
                  </a:lnTo>
                  <a:lnTo>
                    <a:pt x="468" y="873"/>
                  </a:lnTo>
                  <a:close/>
                  <a:moveTo>
                    <a:pt x="441" y="873"/>
                  </a:moveTo>
                  <a:lnTo>
                    <a:pt x="242" y="873"/>
                  </a:lnTo>
                  <a:lnTo>
                    <a:pt x="254" y="763"/>
                  </a:lnTo>
                  <a:lnTo>
                    <a:pt x="441" y="763"/>
                  </a:lnTo>
                  <a:lnTo>
                    <a:pt x="441" y="873"/>
                  </a:lnTo>
                  <a:close/>
                  <a:moveTo>
                    <a:pt x="52" y="763"/>
                  </a:moveTo>
                  <a:lnTo>
                    <a:pt x="226" y="763"/>
                  </a:lnTo>
                  <a:lnTo>
                    <a:pt x="214" y="873"/>
                  </a:lnTo>
                  <a:lnTo>
                    <a:pt x="30" y="873"/>
                  </a:lnTo>
                  <a:lnTo>
                    <a:pt x="52" y="763"/>
                  </a:lnTo>
                  <a:close/>
                  <a:moveTo>
                    <a:pt x="195" y="428"/>
                  </a:moveTo>
                  <a:lnTo>
                    <a:pt x="219" y="404"/>
                  </a:lnTo>
                  <a:lnTo>
                    <a:pt x="233" y="423"/>
                  </a:lnTo>
                  <a:lnTo>
                    <a:pt x="244" y="428"/>
                  </a:lnTo>
                  <a:lnTo>
                    <a:pt x="254" y="423"/>
                  </a:lnTo>
                  <a:lnTo>
                    <a:pt x="269" y="404"/>
                  </a:lnTo>
                  <a:lnTo>
                    <a:pt x="292" y="428"/>
                  </a:lnTo>
                  <a:lnTo>
                    <a:pt x="244" y="455"/>
                  </a:lnTo>
                  <a:lnTo>
                    <a:pt x="195" y="428"/>
                  </a:lnTo>
                  <a:close/>
                  <a:moveTo>
                    <a:pt x="244" y="28"/>
                  </a:moveTo>
                  <a:cubicBezTo>
                    <a:pt x="309" y="28"/>
                    <a:pt x="362" y="81"/>
                    <a:pt x="362" y="146"/>
                  </a:cubicBezTo>
                  <a:cubicBezTo>
                    <a:pt x="362" y="228"/>
                    <a:pt x="275" y="351"/>
                    <a:pt x="244" y="391"/>
                  </a:cubicBezTo>
                  <a:cubicBezTo>
                    <a:pt x="213" y="351"/>
                    <a:pt x="125" y="228"/>
                    <a:pt x="125" y="146"/>
                  </a:cubicBezTo>
                  <a:cubicBezTo>
                    <a:pt x="125" y="81"/>
                    <a:pt x="178" y="28"/>
                    <a:pt x="244" y="28"/>
                  </a:cubicBezTo>
                  <a:close/>
                  <a:moveTo>
                    <a:pt x="624" y="459"/>
                  </a:moveTo>
                  <a:lnTo>
                    <a:pt x="468" y="459"/>
                  </a:lnTo>
                  <a:lnTo>
                    <a:pt x="468" y="349"/>
                  </a:lnTo>
                  <a:lnTo>
                    <a:pt x="613" y="349"/>
                  </a:lnTo>
                  <a:lnTo>
                    <a:pt x="624" y="459"/>
                  </a:lnTo>
                  <a:close/>
                  <a:moveTo>
                    <a:pt x="796" y="459"/>
                  </a:moveTo>
                  <a:lnTo>
                    <a:pt x="651" y="459"/>
                  </a:lnTo>
                  <a:lnTo>
                    <a:pt x="640" y="349"/>
                  </a:lnTo>
                  <a:lnTo>
                    <a:pt x="774" y="349"/>
                  </a:lnTo>
                  <a:lnTo>
                    <a:pt x="796" y="459"/>
                  </a:lnTo>
                  <a:close/>
                  <a:moveTo>
                    <a:pt x="824" y="597"/>
                  </a:moveTo>
                  <a:lnTo>
                    <a:pt x="666" y="597"/>
                  </a:lnTo>
                  <a:lnTo>
                    <a:pt x="654" y="487"/>
                  </a:lnTo>
                  <a:lnTo>
                    <a:pt x="801" y="487"/>
                  </a:lnTo>
                  <a:lnTo>
                    <a:pt x="824" y="597"/>
                  </a:lnTo>
                  <a:close/>
                  <a:moveTo>
                    <a:pt x="799" y="333"/>
                  </a:moveTo>
                  <a:lnTo>
                    <a:pt x="785" y="321"/>
                  </a:lnTo>
                  <a:lnTo>
                    <a:pt x="325" y="321"/>
                  </a:lnTo>
                  <a:cubicBezTo>
                    <a:pt x="357" y="267"/>
                    <a:pt x="389" y="200"/>
                    <a:pt x="389" y="146"/>
                  </a:cubicBezTo>
                  <a:cubicBezTo>
                    <a:pt x="389" y="66"/>
                    <a:pt x="324" y="0"/>
                    <a:pt x="244" y="0"/>
                  </a:cubicBezTo>
                  <a:cubicBezTo>
                    <a:pt x="163" y="0"/>
                    <a:pt x="98" y="66"/>
                    <a:pt x="98" y="146"/>
                  </a:cubicBezTo>
                  <a:cubicBezTo>
                    <a:pt x="98" y="200"/>
                    <a:pt x="130" y="267"/>
                    <a:pt x="163" y="321"/>
                  </a:cubicBezTo>
                  <a:lnTo>
                    <a:pt x="123" y="321"/>
                  </a:lnTo>
                  <a:lnTo>
                    <a:pt x="110" y="333"/>
                  </a:lnTo>
                  <a:lnTo>
                    <a:pt x="0" y="884"/>
                  </a:lnTo>
                  <a:lnTo>
                    <a:pt x="2" y="895"/>
                  </a:lnTo>
                  <a:lnTo>
                    <a:pt x="13" y="900"/>
                  </a:lnTo>
                  <a:lnTo>
                    <a:pt x="895" y="900"/>
                  </a:lnTo>
                  <a:lnTo>
                    <a:pt x="906" y="895"/>
                  </a:lnTo>
                  <a:lnTo>
                    <a:pt x="909" y="884"/>
                  </a:lnTo>
                  <a:lnTo>
                    <a:pt x="799" y="33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5287625" y="2320926"/>
              <a:ext cx="12700" cy="34925"/>
            </a:xfrm>
            <a:custGeom>
              <a:avLst/>
              <a:gdLst>
                <a:gd name="T0" fmla="*/ 22 w 34"/>
                <a:gd name="T1" fmla="*/ 0 h 94"/>
                <a:gd name="T2" fmla="*/ 7 w 34"/>
                <a:gd name="T3" fmla="*/ 13 h 94"/>
                <a:gd name="T4" fmla="*/ 0 w 34"/>
                <a:gd name="T5" fmla="*/ 78 h 94"/>
                <a:gd name="T6" fmla="*/ 12 w 34"/>
                <a:gd name="T7" fmla="*/ 94 h 94"/>
                <a:gd name="T8" fmla="*/ 13 w 34"/>
                <a:gd name="T9" fmla="*/ 94 h 94"/>
                <a:gd name="T10" fmla="*/ 27 w 34"/>
                <a:gd name="T11" fmla="*/ 81 h 94"/>
                <a:gd name="T12" fmla="*/ 34 w 34"/>
                <a:gd name="T13" fmla="*/ 16 h 94"/>
                <a:gd name="T14" fmla="*/ 22 w 34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94">
                  <a:moveTo>
                    <a:pt x="22" y="0"/>
                  </a:moveTo>
                  <a:lnTo>
                    <a:pt x="7" y="13"/>
                  </a:lnTo>
                  <a:lnTo>
                    <a:pt x="0" y="78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27" y="81"/>
                  </a:lnTo>
                  <a:lnTo>
                    <a:pt x="34" y="1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15263813" y="2170113"/>
              <a:ext cx="47625" cy="47625"/>
            </a:xfrm>
            <a:custGeom>
              <a:avLst/>
              <a:gdLst>
                <a:gd name="T0" fmla="*/ 67 w 133"/>
                <a:gd name="T1" fmla="*/ 105 h 133"/>
                <a:gd name="T2" fmla="*/ 28 w 133"/>
                <a:gd name="T3" fmla="*/ 66 h 133"/>
                <a:gd name="T4" fmla="*/ 67 w 133"/>
                <a:gd name="T5" fmla="*/ 28 h 133"/>
                <a:gd name="T6" fmla="*/ 106 w 133"/>
                <a:gd name="T7" fmla="*/ 66 h 133"/>
                <a:gd name="T8" fmla="*/ 67 w 133"/>
                <a:gd name="T9" fmla="*/ 105 h 133"/>
                <a:gd name="T10" fmla="*/ 133 w 133"/>
                <a:gd name="T11" fmla="*/ 66 h 133"/>
                <a:gd name="T12" fmla="*/ 67 w 133"/>
                <a:gd name="T13" fmla="*/ 0 h 133"/>
                <a:gd name="T14" fmla="*/ 0 w 133"/>
                <a:gd name="T15" fmla="*/ 66 h 133"/>
                <a:gd name="T16" fmla="*/ 67 w 133"/>
                <a:gd name="T17" fmla="*/ 133 h 133"/>
                <a:gd name="T18" fmla="*/ 133 w 133"/>
                <a:gd name="T19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67" y="105"/>
                  </a:moveTo>
                  <a:lnTo>
                    <a:pt x="28" y="66"/>
                  </a:lnTo>
                  <a:lnTo>
                    <a:pt x="67" y="28"/>
                  </a:lnTo>
                  <a:lnTo>
                    <a:pt x="106" y="66"/>
                  </a:lnTo>
                  <a:lnTo>
                    <a:pt x="67" y="105"/>
                  </a:lnTo>
                  <a:close/>
                  <a:moveTo>
                    <a:pt x="133" y="66"/>
                  </a:moveTo>
                  <a:lnTo>
                    <a:pt x="67" y="0"/>
                  </a:lnTo>
                  <a:lnTo>
                    <a:pt x="0" y="66"/>
                  </a:lnTo>
                  <a:lnTo>
                    <a:pt x="67" y="133"/>
                  </a:lnTo>
                  <a:lnTo>
                    <a:pt x="133" y="6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62" y="1743689"/>
            <a:ext cx="3255264" cy="2167128"/>
          </a:xfrm>
          <a:prstGeom prst="rect">
            <a:avLst/>
          </a:prstGeom>
        </p:spPr>
      </p:pic>
      <p:pic>
        <p:nvPicPr>
          <p:cNvPr id="25" name="Picture 2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24" y="1743689"/>
            <a:ext cx="3255264" cy="2167128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93" y="1743689"/>
            <a:ext cx="3255264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 animBg="1"/>
      <p:bldP spid="44" grpId="0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8"/>
            <a:ext cx="12192000" cy="6854573"/>
          </a:xfrm>
          <a:prstGeom prst="rect">
            <a:avLst/>
          </a:prstGeom>
        </p:spPr>
      </p:pic>
      <p:sp>
        <p:nvSpPr>
          <p:cNvPr id="35" name="Text Placeholder 1"/>
          <p:cNvSpPr txBox="1">
            <a:spLocks/>
          </p:cNvSpPr>
          <p:nvPr/>
        </p:nvSpPr>
        <p:spPr>
          <a:xfrm rot="16200000" flipH="1">
            <a:off x="-1776848" y="4148269"/>
            <a:ext cx="4680886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ОЖИДАНИЕ</a:t>
            </a:r>
          </a:p>
        </p:txBody>
      </p:sp>
      <p:sp>
        <p:nvSpPr>
          <p:cNvPr id="36" name="Rectangle 2"/>
          <p:cNvSpPr/>
          <p:nvPr/>
        </p:nvSpPr>
        <p:spPr>
          <a:xfrm>
            <a:off x="5009672" y="4083053"/>
            <a:ext cx="3096934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Увеличение времени на изготовление единицы продукции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Снижение производительности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Демотивация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персонала</a:t>
            </a:r>
          </a:p>
        </p:txBody>
      </p:sp>
      <p:sp>
        <p:nvSpPr>
          <p:cNvPr id="37" name="Rectangle 3"/>
          <p:cNvSpPr/>
          <p:nvPr/>
        </p:nvSpPr>
        <p:spPr>
          <a:xfrm>
            <a:off x="8542207" y="4083053"/>
            <a:ext cx="312983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Разработка цепочки процесса при помощи инструментов (сокращение времени реагирования на заявку по обслуживанию)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Выравнивание производственных процессов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Правильные стандарты и логическая последовательность действий</a:t>
            </a:r>
          </a:p>
        </p:txBody>
      </p:sp>
      <p:sp>
        <p:nvSpPr>
          <p:cNvPr id="38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ОТСУТСТВИЕ ИНФОРМАЦИИ, МАТЕРИАЛОВ/ ИНСТРУМЕНТА В НУЖНЫЙ МОМЕНТ </a:t>
            </a:r>
          </a:p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 РАБОЧИХ МЕСТАХ ИЛИ РАЗБАЛАНСИРОВАННОСТЬ РАБОТ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BDEE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Rounded Rectangle 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Rectangle 6"/>
          <p:cNvSpPr/>
          <p:nvPr/>
        </p:nvSpPr>
        <p:spPr>
          <a:xfrm>
            <a:off x="1520315" y="4060045"/>
            <a:ext cx="3096934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Сбой при поставке сырья, материалов. Отсутствие ритмичности поставок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Простой из-за отсутствия деталей от поставщика с предыдущего передела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Ожидание информации об очередной операции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Поломка оборудования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Ожидание окончания цикла работы оборудования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Наблюдение за работой автоматического оборудования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Несбалансированность работы операторов</a:t>
            </a:r>
          </a:p>
        </p:txBody>
      </p:sp>
      <p:sp>
        <p:nvSpPr>
          <p:cNvPr id="41" name="Rounded Rectangle 7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Rounded Rectangle 8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2416" y="5976295"/>
            <a:ext cx="543128" cy="543128"/>
            <a:chOff x="13693775" y="1154113"/>
            <a:chExt cx="304800" cy="304800"/>
          </a:xfrm>
        </p:grpSpPr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13693775" y="1154113"/>
              <a:ext cx="304800" cy="304800"/>
            </a:xfrm>
            <a:custGeom>
              <a:avLst/>
              <a:gdLst>
                <a:gd name="T0" fmla="*/ 821 w 847"/>
                <a:gd name="T1" fmla="*/ 662 h 847"/>
                <a:gd name="T2" fmla="*/ 662 w 847"/>
                <a:gd name="T3" fmla="*/ 822 h 847"/>
                <a:gd name="T4" fmla="*/ 185 w 847"/>
                <a:gd name="T5" fmla="*/ 822 h 847"/>
                <a:gd name="T6" fmla="*/ 25 w 847"/>
                <a:gd name="T7" fmla="*/ 662 h 847"/>
                <a:gd name="T8" fmla="*/ 25 w 847"/>
                <a:gd name="T9" fmla="*/ 185 h 847"/>
                <a:gd name="T10" fmla="*/ 185 w 847"/>
                <a:gd name="T11" fmla="*/ 26 h 847"/>
                <a:gd name="T12" fmla="*/ 662 w 847"/>
                <a:gd name="T13" fmla="*/ 26 h 847"/>
                <a:gd name="T14" fmla="*/ 821 w 847"/>
                <a:gd name="T15" fmla="*/ 185 h 847"/>
                <a:gd name="T16" fmla="*/ 821 w 847"/>
                <a:gd name="T17" fmla="*/ 662 h 847"/>
                <a:gd name="T18" fmla="*/ 843 w 847"/>
                <a:gd name="T19" fmla="*/ 171 h 847"/>
                <a:gd name="T20" fmla="*/ 676 w 847"/>
                <a:gd name="T21" fmla="*/ 4 h 847"/>
                <a:gd name="T22" fmla="*/ 667 w 847"/>
                <a:gd name="T23" fmla="*/ 0 h 847"/>
                <a:gd name="T24" fmla="*/ 179 w 847"/>
                <a:gd name="T25" fmla="*/ 0 h 847"/>
                <a:gd name="T26" fmla="*/ 170 w 847"/>
                <a:gd name="T27" fmla="*/ 4 h 847"/>
                <a:gd name="T28" fmla="*/ 4 w 847"/>
                <a:gd name="T29" fmla="*/ 171 h 847"/>
                <a:gd name="T30" fmla="*/ 0 w 847"/>
                <a:gd name="T31" fmla="*/ 180 h 847"/>
                <a:gd name="T32" fmla="*/ 0 w 847"/>
                <a:gd name="T33" fmla="*/ 668 h 847"/>
                <a:gd name="T34" fmla="*/ 4 w 847"/>
                <a:gd name="T35" fmla="*/ 677 h 847"/>
                <a:gd name="T36" fmla="*/ 170 w 847"/>
                <a:gd name="T37" fmla="*/ 844 h 847"/>
                <a:gd name="T38" fmla="*/ 179 w 847"/>
                <a:gd name="T39" fmla="*/ 847 h 847"/>
                <a:gd name="T40" fmla="*/ 667 w 847"/>
                <a:gd name="T41" fmla="*/ 847 h 847"/>
                <a:gd name="T42" fmla="*/ 676 w 847"/>
                <a:gd name="T43" fmla="*/ 844 h 847"/>
                <a:gd name="T44" fmla="*/ 843 w 847"/>
                <a:gd name="T45" fmla="*/ 677 h 847"/>
                <a:gd name="T46" fmla="*/ 847 w 847"/>
                <a:gd name="T47" fmla="*/ 668 h 847"/>
                <a:gd name="T48" fmla="*/ 847 w 847"/>
                <a:gd name="T49" fmla="*/ 180 h 847"/>
                <a:gd name="T50" fmla="*/ 843 w 847"/>
                <a:gd name="T51" fmla="*/ 17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47" h="847">
                  <a:moveTo>
                    <a:pt x="821" y="662"/>
                  </a:moveTo>
                  <a:lnTo>
                    <a:pt x="662" y="822"/>
                  </a:lnTo>
                  <a:lnTo>
                    <a:pt x="185" y="822"/>
                  </a:lnTo>
                  <a:lnTo>
                    <a:pt x="25" y="662"/>
                  </a:lnTo>
                  <a:lnTo>
                    <a:pt x="25" y="185"/>
                  </a:lnTo>
                  <a:lnTo>
                    <a:pt x="185" y="26"/>
                  </a:lnTo>
                  <a:lnTo>
                    <a:pt x="662" y="26"/>
                  </a:lnTo>
                  <a:lnTo>
                    <a:pt x="821" y="185"/>
                  </a:lnTo>
                  <a:lnTo>
                    <a:pt x="821" y="662"/>
                  </a:lnTo>
                  <a:close/>
                  <a:moveTo>
                    <a:pt x="843" y="171"/>
                  </a:moveTo>
                  <a:lnTo>
                    <a:pt x="676" y="4"/>
                  </a:lnTo>
                  <a:lnTo>
                    <a:pt x="667" y="0"/>
                  </a:lnTo>
                  <a:lnTo>
                    <a:pt x="179" y="0"/>
                  </a:lnTo>
                  <a:lnTo>
                    <a:pt x="170" y="4"/>
                  </a:lnTo>
                  <a:lnTo>
                    <a:pt x="4" y="171"/>
                  </a:lnTo>
                  <a:lnTo>
                    <a:pt x="0" y="180"/>
                  </a:lnTo>
                  <a:lnTo>
                    <a:pt x="0" y="668"/>
                  </a:lnTo>
                  <a:lnTo>
                    <a:pt x="4" y="677"/>
                  </a:lnTo>
                  <a:lnTo>
                    <a:pt x="170" y="844"/>
                  </a:lnTo>
                  <a:lnTo>
                    <a:pt x="179" y="847"/>
                  </a:lnTo>
                  <a:lnTo>
                    <a:pt x="667" y="847"/>
                  </a:lnTo>
                  <a:lnTo>
                    <a:pt x="676" y="844"/>
                  </a:lnTo>
                  <a:lnTo>
                    <a:pt x="843" y="677"/>
                  </a:lnTo>
                  <a:lnTo>
                    <a:pt x="847" y="668"/>
                  </a:lnTo>
                  <a:lnTo>
                    <a:pt x="847" y="180"/>
                  </a:lnTo>
                  <a:lnTo>
                    <a:pt x="843" y="17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13827125" y="1238251"/>
              <a:ext cx="82550" cy="87313"/>
            </a:xfrm>
            <a:custGeom>
              <a:avLst/>
              <a:gdLst>
                <a:gd name="T0" fmla="*/ 77 w 227"/>
                <a:gd name="T1" fmla="*/ 190 h 241"/>
                <a:gd name="T2" fmla="*/ 51 w 227"/>
                <a:gd name="T3" fmla="*/ 215 h 241"/>
                <a:gd name="T4" fmla="*/ 26 w 227"/>
                <a:gd name="T5" fmla="*/ 190 h 241"/>
                <a:gd name="T6" fmla="*/ 51 w 227"/>
                <a:gd name="T7" fmla="*/ 164 h 241"/>
                <a:gd name="T8" fmla="*/ 77 w 227"/>
                <a:gd name="T9" fmla="*/ 190 h 241"/>
                <a:gd name="T10" fmla="*/ 39 w 227"/>
                <a:gd name="T11" fmla="*/ 13 h 241"/>
                <a:gd name="T12" fmla="*/ 39 w 227"/>
                <a:gd name="T13" fmla="*/ 140 h 241"/>
                <a:gd name="T14" fmla="*/ 0 w 227"/>
                <a:gd name="T15" fmla="*/ 190 h 241"/>
                <a:gd name="T16" fmla="*/ 51 w 227"/>
                <a:gd name="T17" fmla="*/ 241 h 241"/>
                <a:gd name="T18" fmla="*/ 103 w 227"/>
                <a:gd name="T19" fmla="*/ 190 h 241"/>
                <a:gd name="T20" fmla="*/ 96 w 227"/>
                <a:gd name="T21" fmla="*/ 165 h 241"/>
                <a:gd name="T22" fmla="*/ 227 w 227"/>
                <a:gd name="T23" fmla="*/ 38 h 241"/>
                <a:gd name="T24" fmla="*/ 227 w 227"/>
                <a:gd name="T25" fmla="*/ 20 h 241"/>
                <a:gd name="T26" fmla="*/ 209 w 227"/>
                <a:gd name="T27" fmla="*/ 20 h 241"/>
                <a:gd name="T28" fmla="*/ 78 w 227"/>
                <a:gd name="T29" fmla="*/ 146 h 241"/>
                <a:gd name="T30" fmla="*/ 64 w 227"/>
                <a:gd name="T31" fmla="*/ 140 h 241"/>
                <a:gd name="T32" fmla="*/ 64 w 227"/>
                <a:gd name="T33" fmla="*/ 13 h 241"/>
                <a:gd name="T34" fmla="*/ 51 w 227"/>
                <a:gd name="T35" fmla="*/ 0 h 241"/>
                <a:gd name="T36" fmla="*/ 39 w 227"/>
                <a:gd name="T37" fmla="*/ 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241">
                  <a:moveTo>
                    <a:pt x="77" y="190"/>
                  </a:moveTo>
                  <a:lnTo>
                    <a:pt x="51" y="215"/>
                  </a:lnTo>
                  <a:lnTo>
                    <a:pt x="26" y="190"/>
                  </a:lnTo>
                  <a:lnTo>
                    <a:pt x="51" y="164"/>
                  </a:lnTo>
                  <a:lnTo>
                    <a:pt x="77" y="190"/>
                  </a:lnTo>
                  <a:close/>
                  <a:moveTo>
                    <a:pt x="39" y="13"/>
                  </a:moveTo>
                  <a:lnTo>
                    <a:pt x="39" y="140"/>
                  </a:lnTo>
                  <a:lnTo>
                    <a:pt x="0" y="190"/>
                  </a:lnTo>
                  <a:lnTo>
                    <a:pt x="51" y="241"/>
                  </a:lnTo>
                  <a:lnTo>
                    <a:pt x="103" y="190"/>
                  </a:lnTo>
                  <a:lnTo>
                    <a:pt x="96" y="165"/>
                  </a:lnTo>
                  <a:lnTo>
                    <a:pt x="227" y="38"/>
                  </a:lnTo>
                  <a:lnTo>
                    <a:pt x="227" y="20"/>
                  </a:lnTo>
                  <a:lnTo>
                    <a:pt x="209" y="20"/>
                  </a:lnTo>
                  <a:lnTo>
                    <a:pt x="78" y="146"/>
                  </a:lnTo>
                  <a:lnTo>
                    <a:pt x="64" y="140"/>
                  </a:lnTo>
                  <a:lnTo>
                    <a:pt x="64" y="13"/>
                  </a:lnTo>
                  <a:lnTo>
                    <a:pt x="51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13720763" y="1181101"/>
              <a:ext cx="250825" cy="250825"/>
            </a:xfrm>
            <a:custGeom>
              <a:avLst/>
              <a:gdLst>
                <a:gd name="T0" fmla="*/ 359 w 693"/>
                <a:gd name="T1" fmla="*/ 26 h 693"/>
                <a:gd name="T2" fmla="*/ 476 w 693"/>
                <a:gd name="T3" fmla="*/ 97 h 693"/>
                <a:gd name="T4" fmla="*/ 487 w 693"/>
                <a:gd name="T5" fmla="*/ 116 h 693"/>
                <a:gd name="T6" fmla="*/ 518 w 693"/>
                <a:gd name="T7" fmla="*/ 75 h 693"/>
                <a:gd name="T8" fmla="*/ 583 w 693"/>
                <a:gd name="T9" fmla="*/ 195 h 693"/>
                <a:gd name="T10" fmla="*/ 589 w 693"/>
                <a:gd name="T11" fmla="*/ 219 h 693"/>
                <a:gd name="T12" fmla="*/ 630 w 693"/>
                <a:gd name="T13" fmla="*/ 197 h 693"/>
                <a:gd name="T14" fmla="*/ 627 w 693"/>
                <a:gd name="T15" fmla="*/ 334 h 693"/>
                <a:gd name="T16" fmla="*/ 627 w 693"/>
                <a:gd name="T17" fmla="*/ 359 h 693"/>
                <a:gd name="T18" fmla="*/ 630 w 693"/>
                <a:gd name="T19" fmla="*/ 496 h 693"/>
                <a:gd name="T20" fmla="*/ 578 w 693"/>
                <a:gd name="T21" fmla="*/ 481 h 693"/>
                <a:gd name="T22" fmla="*/ 617 w 693"/>
                <a:gd name="T23" fmla="*/ 518 h 693"/>
                <a:gd name="T24" fmla="*/ 498 w 693"/>
                <a:gd name="T25" fmla="*/ 583 h 693"/>
                <a:gd name="T26" fmla="*/ 476 w 693"/>
                <a:gd name="T27" fmla="*/ 596 h 693"/>
                <a:gd name="T28" fmla="*/ 359 w 693"/>
                <a:gd name="T29" fmla="*/ 667 h 693"/>
                <a:gd name="T30" fmla="*/ 346 w 693"/>
                <a:gd name="T31" fmla="*/ 614 h 693"/>
                <a:gd name="T32" fmla="*/ 334 w 693"/>
                <a:gd name="T33" fmla="*/ 667 h 693"/>
                <a:gd name="T34" fmla="*/ 217 w 693"/>
                <a:gd name="T35" fmla="*/ 596 h 693"/>
                <a:gd name="T36" fmla="*/ 195 w 693"/>
                <a:gd name="T37" fmla="*/ 583 h 693"/>
                <a:gd name="T38" fmla="*/ 75 w 693"/>
                <a:gd name="T39" fmla="*/ 518 h 693"/>
                <a:gd name="T40" fmla="*/ 114 w 693"/>
                <a:gd name="T41" fmla="*/ 481 h 693"/>
                <a:gd name="T42" fmla="*/ 62 w 693"/>
                <a:gd name="T43" fmla="*/ 496 h 693"/>
                <a:gd name="T44" fmla="*/ 66 w 693"/>
                <a:gd name="T45" fmla="*/ 359 h 693"/>
                <a:gd name="T46" fmla="*/ 66 w 693"/>
                <a:gd name="T47" fmla="*/ 334 h 693"/>
                <a:gd name="T48" fmla="*/ 62 w 693"/>
                <a:gd name="T49" fmla="*/ 197 h 693"/>
                <a:gd name="T50" fmla="*/ 103 w 693"/>
                <a:gd name="T51" fmla="*/ 219 h 693"/>
                <a:gd name="T52" fmla="*/ 110 w 693"/>
                <a:gd name="T53" fmla="*/ 195 h 693"/>
                <a:gd name="T54" fmla="*/ 175 w 693"/>
                <a:gd name="T55" fmla="*/ 75 h 693"/>
                <a:gd name="T56" fmla="*/ 206 w 693"/>
                <a:gd name="T57" fmla="*/ 116 h 693"/>
                <a:gd name="T58" fmla="*/ 217 w 693"/>
                <a:gd name="T59" fmla="*/ 97 h 693"/>
                <a:gd name="T60" fmla="*/ 334 w 693"/>
                <a:gd name="T61" fmla="*/ 26 h 693"/>
                <a:gd name="T62" fmla="*/ 346 w 693"/>
                <a:gd name="T63" fmla="*/ 79 h 693"/>
                <a:gd name="T64" fmla="*/ 0 w 693"/>
                <a:gd name="T65" fmla="*/ 347 h 693"/>
                <a:gd name="T66" fmla="*/ 693 w 693"/>
                <a:gd name="T67" fmla="*/ 347 h 693"/>
                <a:gd name="T68" fmla="*/ 0 w 693"/>
                <a:gd name="T69" fmla="*/ 347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3" h="693">
                  <a:moveTo>
                    <a:pt x="359" y="66"/>
                  </a:moveTo>
                  <a:lnTo>
                    <a:pt x="359" y="26"/>
                  </a:lnTo>
                  <a:cubicBezTo>
                    <a:pt x="408" y="28"/>
                    <a:pt x="454" y="41"/>
                    <a:pt x="496" y="63"/>
                  </a:cubicBezTo>
                  <a:lnTo>
                    <a:pt x="476" y="97"/>
                  </a:lnTo>
                  <a:lnTo>
                    <a:pt x="480" y="115"/>
                  </a:lnTo>
                  <a:lnTo>
                    <a:pt x="487" y="116"/>
                  </a:lnTo>
                  <a:lnTo>
                    <a:pt x="498" y="110"/>
                  </a:lnTo>
                  <a:lnTo>
                    <a:pt x="518" y="75"/>
                  </a:lnTo>
                  <a:cubicBezTo>
                    <a:pt x="558" y="101"/>
                    <a:pt x="592" y="135"/>
                    <a:pt x="617" y="175"/>
                  </a:cubicBezTo>
                  <a:lnTo>
                    <a:pt x="583" y="195"/>
                  </a:lnTo>
                  <a:lnTo>
                    <a:pt x="578" y="213"/>
                  </a:lnTo>
                  <a:lnTo>
                    <a:pt x="589" y="219"/>
                  </a:lnTo>
                  <a:lnTo>
                    <a:pt x="596" y="217"/>
                  </a:lnTo>
                  <a:lnTo>
                    <a:pt x="630" y="197"/>
                  </a:lnTo>
                  <a:cubicBezTo>
                    <a:pt x="652" y="239"/>
                    <a:pt x="665" y="285"/>
                    <a:pt x="667" y="334"/>
                  </a:cubicBezTo>
                  <a:lnTo>
                    <a:pt x="627" y="334"/>
                  </a:lnTo>
                  <a:lnTo>
                    <a:pt x="614" y="347"/>
                  </a:lnTo>
                  <a:lnTo>
                    <a:pt x="627" y="359"/>
                  </a:lnTo>
                  <a:lnTo>
                    <a:pt x="667" y="359"/>
                  </a:lnTo>
                  <a:cubicBezTo>
                    <a:pt x="665" y="408"/>
                    <a:pt x="652" y="455"/>
                    <a:pt x="630" y="496"/>
                  </a:cubicBezTo>
                  <a:lnTo>
                    <a:pt x="596" y="476"/>
                  </a:lnTo>
                  <a:lnTo>
                    <a:pt x="578" y="481"/>
                  </a:lnTo>
                  <a:lnTo>
                    <a:pt x="583" y="498"/>
                  </a:lnTo>
                  <a:lnTo>
                    <a:pt x="617" y="518"/>
                  </a:lnTo>
                  <a:cubicBezTo>
                    <a:pt x="592" y="558"/>
                    <a:pt x="558" y="592"/>
                    <a:pt x="518" y="618"/>
                  </a:cubicBezTo>
                  <a:lnTo>
                    <a:pt x="498" y="583"/>
                  </a:lnTo>
                  <a:lnTo>
                    <a:pt x="480" y="579"/>
                  </a:lnTo>
                  <a:lnTo>
                    <a:pt x="476" y="596"/>
                  </a:lnTo>
                  <a:lnTo>
                    <a:pt x="496" y="631"/>
                  </a:lnTo>
                  <a:cubicBezTo>
                    <a:pt x="454" y="652"/>
                    <a:pt x="408" y="665"/>
                    <a:pt x="359" y="667"/>
                  </a:cubicBezTo>
                  <a:lnTo>
                    <a:pt x="359" y="627"/>
                  </a:lnTo>
                  <a:lnTo>
                    <a:pt x="346" y="614"/>
                  </a:lnTo>
                  <a:lnTo>
                    <a:pt x="334" y="627"/>
                  </a:lnTo>
                  <a:lnTo>
                    <a:pt x="334" y="667"/>
                  </a:lnTo>
                  <a:cubicBezTo>
                    <a:pt x="284" y="665"/>
                    <a:pt x="238" y="652"/>
                    <a:pt x="197" y="631"/>
                  </a:cubicBezTo>
                  <a:lnTo>
                    <a:pt x="217" y="596"/>
                  </a:lnTo>
                  <a:lnTo>
                    <a:pt x="213" y="579"/>
                  </a:lnTo>
                  <a:lnTo>
                    <a:pt x="195" y="583"/>
                  </a:lnTo>
                  <a:lnTo>
                    <a:pt x="175" y="618"/>
                  </a:lnTo>
                  <a:cubicBezTo>
                    <a:pt x="135" y="592"/>
                    <a:pt x="101" y="558"/>
                    <a:pt x="75" y="518"/>
                  </a:cubicBezTo>
                  <a:lnTo>
                    <a:pt x="110" y="498"/>
                  </a:lnTo>
                  <a:lnTo>
                    <a:pt x="114" y="481"/>
                  </a:lnTo>
                  <a:lnTo>
                    <a:pt x="97" y="476"/>
                  </a:lnTo>
                  <a:lnTo>
                    <a:pt x="62" y="496"/>
                  </a:lnTo>
                  <a:cubicBezTo>
                    <a:pt x="41" y="455"/>
                    <a:pt x="28" y="408"/>
                    <a:pt x="26" y="359"/>
                  </a:cubicBezTo>
                  <a:lnTo>
                    <a:pt x="66" y="359"/>
                  </a:lnTo>
                  <a:lnTo>
                    <a:pt x="78" y="347"/>
                  </a:lnTo>
                  <a:lnTo>
                    <a:pt x="66" y="334"/>
                  </a:lnTo>
                  <a:lnTo>
                    <a:pt x="26" y="334"/>
                  </a:lnTo>
                  <a:cubicBezTo>
                    <a:pt x="28" y="285"/>
                    <a:pt x="41" y="239"/>
                    <a:pt x="62" y="197"/>
                  </a:cubicBezTo>
                  <a:lnTo>
                    <a:pt x="97" y="217"/>
                  </a:lnTo>
                  <a:lnTo>
                    <a:pt x="103" y="219"/>
                  </a:lnTo>
                  <a:lnTo>
                    <a:pt x="114" y="213"/>
                  </a:lnTo>
                  <a:lnTo>
                    <a:pt x="110" y="195"/>
                  </a:lnTo>
                  <a:lnTo>
                    <a:pt x="75" y="175"/>
                  </a:lnTo>
                  <a:cubicBezTo>
                    <a:pt x="101" y="135"/>
                    <a:pt x="135" y="101"/>
                    <a:pt x="175" y="75"/>
                  </a:cubicBezTo>
                  <a:lnTo>
                    <a:pt x="195" y="110"/>
                  </a:lnTo>
                  <a:lnTo>
                    <a:pt x="206" y="116"/>
                  </a:lnTo>
                  <a:lnTo>
                    <a:pt x="213" y="115"/>
                  </a:lnTo>
                  <a:lnTo>
                    <a:pt x="217" y="97"/>
                  </a:lnTo>
                  <a:lnTo>
                    <a:pt x="197" y="63"/>
                  </a:lnTo>
                  <a:cubicBezTo>
                    <a:pt x="238" y="41"/>
                    <a:pt x="284" y="28"/>
                    <a:pt x="334" y="26"/>
                  </a:cubicBezTo>
                  <a:lnTo>
                    <a:pt x="334" y="66"/>
                  </a:lnTo>
                  <a:lnTo>
                    <a:pt x="346" y="79"/>
                  </a:lnTo>
                  <a:lnTo>
                    <a:pt x="359" y="66"/>
                  </a:lnTo>
                  <a:close/>
                  <a:moveTo>
                    <a:pt x="0" y="347"/>
                  </a:moveTo>
                  <a:cubicBezTo>
                    <a:pt x="0" y="538"/>
                    <a:pt x="155" y="693"/>
                    <a:pt x="346" y="693"/>
                  </a:cubicBezTo>
                  <a:cubicBezTo>
                    <a:pt x="537" y="693"/>
                    <a:pt x="693" y="538"/>
                    <a:pt x="693" y="347"/>
                  </a:cubicBezTo>
                  <a:cubicBezTo>
                    <a:pt x="693" y="156"/>
                    <a:pt x="537" y="0"/>
                    <a:pt x="346" y="0"/>
                  </a:cubicBezTo>
                  <a:cubicBezTo>
                    <a:pt x="155" y="0"/>
                    <a:pt x="0" y="156"/>
                    <a:pt x="0" y="34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07" y="1825564"/>
            <a:ext cx="3255264" cy="2167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47" y="1767886"/>
            <a:ext cx="3250692" cy="2167128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50" y="1767886"/>
            <a:ext cx="3255264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 animBg="1"/>
      <p:bldP spid="40" grpId="0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54573"/>
          </a:xfrm>
          <a:prstGeom prst="rect">
            <a:avLst/>
          </a:prstGeom>
        </p:spPr>
      </p:pic>
      <p:sp>
        <p:nvSpPr>
          <p:cNvPr id="21" name="Text Placeholder 1"/>
          <p:cNvSpPr txBox="1">
            <a:spLocks/>
          </p:cNvSpPr>
          <p:nvPr/>
        </p:nvSpPr>
        <p:spPr>
          <a:xfrm rot="16200000" flipH="1">
            <a:off x="-1776848" y="3432970"/>
            <a:ext cx="4680886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ПЕРЕДЕЛКА ДЕФЕКТЫ/ БРАК</a:t>
            </a:r>
          </a:p>
        </p:txBody>
      </p:sp>
      <p:sp>
        <p:nvSpPr>
          <p:cNvPr id="22" name="Rectangle 2"/>
          <p:cNvSpPr/>
          <p:nvPr/>
        </p:nvSpPr>
        <p:spPr>
          <a:xfrm>
            <a:off x="5812398" y="1812462"/>
            <a:ext cx="3096934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Затраты на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перевыпуск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продукции, утилизацию, сырьё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Организация мест устранения дефектов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Дополнительный объём незапланированных работ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Увеличение мест под хранение изделий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Задержка сроков отгрузки продукции заказчику</a:t>
            </a:r>
          </a:p>
        </p:txBody>
      </p:sp>
      <p:sp>
        <p:nvSpPr>
          <p:cNvPr id="23" name="Rectangle 3"/>
          <p:cNvSpPr/>
          <p:nvPr/>
        </p:nvSpPr>
        <p:spPr>
          <a:xfrm>
            <a:off x="8864644" y="5403782"/>
            <a:ext cx="312983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Poke Yoke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(«Защита от дурака»)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Стандартизация работы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Инструкции по работе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Организация процесса обеспечения выпуска качественной продукции, стандарты 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Предотвращение ошибок</a:t>
            </a:r>
          </a:p>
        </p:txBody>
      </p:sp>
      <p:sp>
        <p:nvSpPr>
          <p:cNvPr id="24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ЗАТРАТЫ, ВОЗНИКАЮЩИЕ ИЗ-ЗА ПРОИЗВОДСТВА ПРОДУКТА ИЛИ УСЛУГ С ДЕФЕКТАМИ</a:t>
            </a:r>
          </a:p>
        </p:txBody>
      </p:sp>
      <p:sp>
        <p:nvSpPr>
          <p:cNvPr id="26" name="Rectangle 6"/>
          <p:cNvSpPr/>
          <p:nvPr/>
        </p:nvSpPr>
        <p:spPr>
          <a:xfrm>
            <a:off x="1439389" y="4621449"/>
            <a:ext cx="309693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Нарушение технологии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Нарушение безопасности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Низкая квалификация работника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Несоответствующий инструмент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Несоответствующий материал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Ошибки печати данных клиента</a:t>
            </a:r>
          </a:p>
        </p:txBody>
      </p:sp>
      <p:sp>
        <p:nvSpPr>
          <p:cNvPr id="14" name="Freeform 34"/>
          <p:cNvSpPr>
            <a:spLocks noEditPoints="1"/>
          </p:cNvSpPr>
          <p:nvPr/>
        </p:nvSpPr>
        <p:spPr bwMode="auto">
          <a:xfrm>
            <a:off x="221488" y="5882227"/>
            <a:ext cx="612000" cy="612000"/>
          </a:xfrm>
          <a:custGeom>
            <a:avLst/>
            <a:gdLst>
              <a:gd name="T0" fmla="*/ 789 w 900"/>
              <a:gd name="T1" fmla="*/ 584 h 902"/>
              <a:gd name="T2" fmla="*/ 777 w 900"/>
              <a:gd name="T3" fmla="*/ 718 h 902"/>
              <a:gd name="T4" fmla="*/ 719 w 900"/>
              <a:gd name="T5" fmla="*/ 777 h 902"/>
              <a:gd name="T6" fmla="*/ 584 w 900"/>
              <a:gd name="T7" fmla="*/ 788 h 902"/>
              <a:gd name="T8" fmla="*/ 519 w 900"/>
              <a:gd name="T9" fmla="*/ 867 h 902"/>
              <a:gd name="T10" fmla="*/ 397 w 900"/>
              <a:gd name="T11" fmla="*/ 810 h 902"/>
              <a:gd name="T12" fmla="*/ 302 w 900"/>
              <a:gd name="T13" fmla="*/ 852 h 902"/>
              <a:gd name="T14" fmla="*/ 645 w 900"/>
              <a:gd name="T15" fmla="*/ 640 h 902"/>
              <a:gd name="T16" fmla="*/ 497 w 900"/>
              <a:gd name="T17" fmla="*/ 540 h 902"/>
              <a:gd name="T18" fmla="*/ 544 w 900"/>
              <a:gd name="T19" fmla="*/ 192 h 902"/>
              <a:gd name="T20" fmla="*/ 54 w 900"/>
              <a:gd name="T21" fmla="*/ 599 h 902"/>
              <a:gd name="T22" fmla="*/ 91 w 900"/>
              <a:gd name="T23" fmla="*/ 503 h 902"/>
              <a:gd name="T24" fmla="*/ 33 w 900"/>
              <a:gd name="T25" fmla="*/ 381 h 902"/>
              <a:gd name="T26" fmla="*/ 112 w 900"/>
              <a:gd name="T27" fmla="*/ 316 h 902"/>
              <a:gd name="T28" fmla="*/ 123 w 900"/>
              <a:gd name="T29" fmla="*/ 182 h 902"/>
              <a:gd name="T30" fmla="*/ 224 w 900"/>
              <a:gd name="T31" fmla="*/ 165 h 902"/>
              <a:gd name="T32" fmla="*/ 301 w 900"/>
              <a:gd name="T33" fmla="*/ 54 h 902"/>
              <a:gd name="T34" fmla="*/ 397 w 900"/>
              <a:gd name="T35" fmla="*/ 90 h 902"/>
              <a:gd name="T36" fmla="*/ 519 w 900"/>
              <a:gd name="T37" fmla="*/ 33 h 902"/>
              <a:gd name="T38" fmla="*/ 584 w 900"/>
              <a:gd name="T39" fmla="*/ 112 h 902"/>
              <a:gd name="T40" fmla="*/ 719 w 900"/>
              <a:gd name="T41" fmla="*/ 123 h 902"/>
              <a:gd name="T42" fmla="*/ 777 w 900"/>
              <a:gd name="T43" fmla="*/ 182 h 902"/>
              <a:gd name="T44" fmla="*/ 789 w 900"/>
              <a:gd name="T45" fmla="*/ 316 h 902"/>
              <a:gd name="T46" fmla="*/ 868 w 900"/>
              <a:gd name="T47" fmla="*/ 381 h 902"/>
              <a:gd name="T48" fmla="*/ 810 w 900"/>
              <a:gd name="T49" fmla="*/ 503 h 902"/>
              <a:gd name="T50" fmla="*/ 828 w 900"/>
              <a:gd name="T51" fmla="*/ 480 h 902"/>
              <a:gd name="T52" fmla="*/ 900 w 900"/>
              <a:gd name="T53" fmla="*/ 364 h 902"/>
              <a:gd name="T54" fmla="*/ 763 w 900"/>
              <a:gd name="T55" fmla="*/ 235 h 902"/>
              <a:gd name="T56" fmla="*/ 750 w 900"/>
              <a:gd name="T57" fmla="*/ 104 h 902"/>
              <a:gd name="T58" fmla="*/ 626 w 900"/>
              <a:gd name="T59" fmla="*/ 61 h 902"/>
              <a:gd name="T60" fmla="*/ 480 w 900"/>
              <a:gd name="T61" fmla="*/ 72 h 902"/>
              <a:gd name="T62" fmla="*/ 364 w 900"/>
              <a:gd name="T63" fmla="*/ 0 h 902"/>
              <a:gd name="T64" fmla="*/ 235 w 900"/>
              <a:gd name="T65" fmla="*/ 137 h 902"/>
              <a:gd name="T66" fmla="*/ 104 w 900"/>
              <a:gd name="T67" fmla="*/ 202 h 902"/>
              <a:gd name="T68" fmla="*/ 18 w 900"/>
              <a:gd name="T69" fmla="*/ 300 h 902"/>
              <a:gd name="T70" fmla="*/ 72 w 900"/>
              <a:gd name="T71" fmla="*/ 420 h 902"/>
              <a:gd name="T72" fmla="*/ 0 w 900"/>
              <a:gd name="T73" fmla="*/ 536 h 902"/>
              <a:gd name="T74" fmla="*/ 123 w 900"/>
              <a:gd name="T75" fmla="*/ 608 h 902"/>
              <a:gd name="T76" fmla="*/ 514 w 900"/>
              <a:gd name="T77" fmla="*/ 212 h 902"/>
              <a:gd name="T78" fmla="*/ 511 w 900"/>
              <a:gd name="T79" fmla="*/ 565 h 902"/>
              <a:gd name="T80" fmla="*/ 382 w 900"/>
              <a:gd name="T81" fmla="*/ 688 h 902"/>
              <a:gd name="T82" fmla="*/ 278 w 900"/>
              <a:gd name="T83" fmla="*/ 866 h 902"/>
              <a:gd name="T84" fmla="*/ 391 w 900"/>
              <a:gd name="T85" fmla="*/ 897 h 902"/>
              <a:gd name="T86" fmla="*/ 492 w 900"/>
              <a:gd name="T87" fmla="*/ 875 h 902"/>
              <a:gd name="T88" fmla="*/ 614 w 900"/>
              <a:gd name="T89" fmla="*/ 793 h 902"/>
              <a:gd name="T90" fmla="*/ 797 w 900"/>
              <a:gd name="T91" fmla="*/ 750 h 902"/>
              <a:gd name="T92" fmla="*/ 793 w 900"/>
              <a:gd name="T93" fmla="*/ 613 h 902"/>
              <a:gd name="T94" fmla="*/ 897 w 900"/>
              <a:gd name="T95" fmla="*/ 509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00" h="902">
                <a:moveTo>
                  <a:pt x="873" y="529"/>
                </a:moveTo>
                <a:lnTo>
                  <a:pt x="856" y="593"/>
                </a:lnTo>
                <a:lnTo>
                  <a:pt x="846" y="599"/>
                </a:lnTo>
                <a:lnTo>
                  <a:pt x="789" y="584"/>
                </a:lnTo>
                <a:lnTo>
                  <a:pt x="772" y="591"/>
                </a:lnTo>
                <a:lnTo>
                  <a:pt x="734" y="658"/>
                </a:lnTo>
                <a:lnTo>
                  <a:pt x="735" y="676"/>
                </a:lnTo>
                <a:lnTo>
                  <a:pt x="777" y="718"/>
                </a:lnTo>
                <a:lnTo>
                  <a:pt x="780" y="724"/>
                </a:lnTo>
                <a:lnTo>
                  <a:pt x="777" y="730"/>
                </a:lnTo>
                <a:lnTo>
                  <a:pt x="730" y="777"/>
                </a:lnTo>
                <a:lnTo>
                  <a:pt x="719" y="777"/>
                </a:lnTo>
                <a:lnTo>
                  <a:pt x="676" y="735"/>
                </a:lnTo>
                <a:lnTo>
                  <a:pt x="658" y="734"/>
                </a:lnTo>
                <a:lnTo>
                  <a:pt x="592" y="772"/>
                </a:lnTo>
                <a:lnTo>
                  <a:pt x="584" y="788"/>
                </a:lnTo>
                <a:lnTo>
                  <a:pt x="599" y="846"/>
                </a:lnTo>
                <a:lnTo>
                  <a:pt x="593" y="856"/>
                </a:lnTo>
                <a:lnTo>
                  <a:pt x="529" y="873"/>
                </a:lnTo>
                <a:lnTo>
                  <a:pt x="519" y="867"/>
                </a:lnTo>
                <a:lnTo>
                  <a:pt x="504" y="810"/>
                </a:lnTo>
                <a:lnTo>
                  <a:pt x="490" y="800"/>
                </a:lnTo>
                <a:lnTo>
                  <a:pt x="412" y="800"/>
                </a:lnTo>
                <a:lnTo>
                  <a:pt x="397" y="810"/>
                </a:lnTo>
                <a:lnTo>
                  <a:pt x="381" y="867"/>
                </a:lnTo>
                <a:lnTo>
                  <a:pt x="371" y="873"/>
                </a:lnTo>
                <a:lnTo>
                  <a:pt x="307" y="856"/>
                </a:lnTo>
                <a:lnTo>
                  <a:pt x="302" y="852"/>
                </a:lnTo>
                <a:lnTo>
                  <a:pt x="301" y="846"/>
                </a:lnTo>
                <a:lnTo>
                  <a:pt x="315" y="794"/>
                </a:lnTo>
                <a:lnTo>
                  <a:pt x="396" y="714"/>
                </a:lnTo>
                <a:cubicBezTo>
                  <a:pt x="487" y="733"/>
                  <a:pt x="579" y="706"/>
                  <a:pt x="645" y="640"/>
                </a:cubicBezTo>
                <a:cubicBezTo>
                  <a:pt x="719" y="566"/>
                  <a:pt x="743" y="455"/>
                  <a:pt x="708" y="356"/>
                </a:cubicBezTo>
                <a:lnTo>
                  <a:pt x="699" y="347"/>
                </a:lnTo>
                <a:lnTo>
                  <a:pt x="686" y="351"/>
                </a:lnTo>
                <a:lnTo>
                  <a:pt x="497" y="540"/>
                </a:lnTo>
                <a:cubicBezTo>
                  <a:pt x="432" y="520"/>
                  <a:pt x="380" y="469"/>
                  <a:pt x="361" y="403"/>
                </a:cubicBezTo>
                <a:lnTo>
                  <a:pt x="549" y="215"/>
                </a:lnTo>
                <a:lnTo>
                  <a:pt x="553" y="202"/>
                </a:lnTo>
                <a:lnTo>
                  <a:pt x="544" y="192"/>
                </a:lnTo>
                <a:cubicBezTo>
                  <a:pt x="445" y="157"/>
                  <a:pt x="334" y="182"/>
                  <a:pt x="260" y="255"/>
                </a:cubicBezTo>
                <a:cubicBezTo>
                  <a:pt x="195" y="321"/>
                  <a:pt x="168" y="414"/>
                  <a:pt x="187" y="504"/>
                </a:cubicBezTo>
                <a:lnTo>
                  <a:pt x="106" y="585"/>
                </a:lnTo>
                <a:lnTo>
                  <a:pt x="54" y="599"/>
                </a:lnTo>
                <a:lnTo>
                  <a:pt x="44" y="593"/>
                </a:lnTo>
                <a:lnTo>
                  <a:pt x="27" y="529"/>
                </a:lnTo>
                <a:lnTo>
                  <a:pt x="33" y="519"/>
                </a:lnTo>
                <a:lnTo>
                  <a:pt x="91" y="503"/>
                </a:lnTo>
                <a:lnTo>
                  <a:pt x="101" y="488"/>
                </a:lnTo>
                <a:lnTo>
                  <a:pt x="101" y="412"/>
                </a:lnTo>
                <a:lnTo>
                  <a:pt x="91" y="397"/>
                </a:lnTo>
                <a:lnTo>
                  <a:pt x="33" y="381"/>
                </a:lnTo>
                <a:lnTo>
                  <a:pt x="27" y="371"/>
                </a:lnTo>
                <a:lnTo>
                  <a:pt x="44" y="307"/>
                </a:lnTo>
                <a:lnTo>
                  <a:pt x="54" y="301"/>
                </a:lnTo>
                <a:lnTo>
                  <a:pt x="112" y="316"/>
                </a:lnTo>
                <a:lnTo>
                  <a:pt x="128" y="309"/>
                </a:lnTo>
                <a:lnTo>
                  <a:pt x="167" y="242"/>
                </a:lnTo>
                <a:lnTo>
                  <a:pt x="165" y="224"/>
                </a:lnTo>
                <a:lnTo>
                  <a:pt x="123" y="182"/>
                </a:lnTo>
                <a:lnTo>
                  <a:pt x="123" y="170"/>
                </a:lnTo>
                <a:lnTo>
                  <a:pt x="170" y="123"/>
                </a:lnTo>
                <a:lnTo>
                  <a:pt x="182" y="123"/>
                </a:lnTo>
                <a:lnTo>
                  <a:pt x="224" y="165"/>
                </a:lnTo>
                <a:lnTo>
                  <a:pt x="242" y="167"/>
                </a:lnTo>
                <a:lnTo>
                  <a:pt x="309" y="128"/>
                </a:lnTo>
                <a:lnTo>
                  <a:pt x="317" y="112"/>
                </a:lnTo>
                <a:lnTo>
                  <a:pt x="301" y="54"/>
                </a:lnTo>
                <a:lnTo>
                  <a:pt x="307" y="44"/>
                </a:lnTo>
                <a:lnTo>
                  <a:pt x="371" y="27"/>
                </a:lnTo>
                <a:lnTo>
                  <a:pt x="381" y="33"/>
                </a:lnTo>
                <a:lnTo>
                  <a:pt x="397" y="90"/>
                </a:lnTo>
                <a:lnTo>
                  <a:pt x="412" y="100"/>
                </a:lnTo>
                <a:lnTo>
                  <a:pt x="489" y="100"/>
                </a:lnTo>
                <a:lnTo>
                  <a:pt x="504" y="90"/>
                </a:lnTo>
                <a:lnTo>
                  <a:pt x="519" y="33"/>
                </a:lnTo>
                <a:lnTo>
                  <a:pt x="529" y="27"/>
                </a:lnTo>
                <a:lnTo>
                  <a:pt x="593" y="44"/>
                </a:lnTo>
                <a:lnTo>
                  <a:pt x="599" y="54"/>
                </a:lnTo>
                <a:lnTo>
                  <a:pt x="584" y="112"/>
                </a:lnTo>
                <a:lnTo>
                  <a:pt x="592" y="128"/>
                </a:lnTo>
                <a:lnTo>
                  <a:pt x="658" y="167"/>
                </a:lnTo>
                <a:lnTo>
                  <a:pt x="676" y="165"/>
                </a:lnTo>
                <a:lnTo>
                  <a:pt x="719" y="123"/>
                </a:lnTo>
                <a:lnTo>
                  <a:pt x="730" y="123"/>
                </a:lnTo>
                <a:lnTo>
                  <a:pt x="777" y="170"/>
                </a:lnTo>
                <a:lnTo>
                  <a:pt x="780" y="176"/>
                </a:lnTo>
                <a:lnTo>
                  <a:pt x="777" y="182"/>
                </a:lnTo>
                <a:lnTo>
                  <a:pt x="735" y="224"/>
                </a:lnTo>
                <a:lnTo>
                  <a:pt x="734" y="242"/>
                </a:lnTo>
                <a:lnTo>
                  <a:pt x="772" y="309"/>
                </a:lnTo>
                <a:lnTo>
                  <a:pt x="789" y="316"/>
                </a:lnTo>
                <a:lnTo>
                  <a:pt x="846" y="301"/>
                </a:lnTo>
                <a:lnTo>
                  <a:pt x="856" y="307"/>
                </a:lnTo>
                <a:lnTo>
                  <a:pt x="873" y="371"/>
                </a:lnTo>
                <a:lnTo>
                  <a:pt x="868" y="381"/>
                </a:lnTo>
                <a:lnTo>
                  <a:pt x="810" y="397"/>
                </a:lnTo>
                <a:lnTo>
                  <a:pt x="800" y="412"/>
                </a:lnTo>
                <a:lnTo>
                  <a:pt x="800" y="488"/>
                </a:lnTo>
                <a:lnTo>
                  <a:pt x="810" y="503"/>
                </a:lnTo>
                <a:lnTo>
                  <a:pt x="868" y="519"/>
                </a:lnTo>
                <a:lnTo>
                  <a:pt x="873" y="529"/>
                </a:lnTo>
                <a:close/>
                <a:moveTo>
                  <a:pt x="875" y="492"/>
                </a:moveTo>
                <a:lnTo>
                  <a:pt x="828" y="480"/>
                </a:lnTo>
                <a:lnTo>
                  <a:pt x="828" y="420"/>
                </a:lnTo>
                <a:lnTo>
                  <a:pt x="875" y="408"/>
                </a:lnTo>
                <a:lnTo>
                  <a:pt x="897" y="391"/>
                </a:lnTo>
                <a:lnTo>
                  <a:pt x="900" y="364"/>
                </a:lnTo>
                <a:lnTo>
                  <a:pt x="883" y="300"/>
                </a:lnTo>
                <a:lnTo>
                  <a:pt x="839" y="274"/>
                </a:lnTo>
                <a:lnTo>
                  <a:pt x="793" y="287"/>
                </a:lnTo>
                <a:lnTo>
                  <a:pt x="763" y="235"/>
                </a:lnTo>
                <a:lnTo>
                  <a:pt x="797" y="202"/>
                </a:lnTo>
                <a:lnTo>
                  <a:pt x="807" y="176"/>
                </a:lnTo>
                <a:lnTo>
                  <a:pt x="797" y="151"/>
                </a:lnTo>
                <a:lnTo>
                  <a:pt x="750" y="104"/>
                </a:lnTo>
                <a:lnTo>
                  <a:pt x="699" y="104"/>
                </a:lnTo>
                <a:lnTo>
                  <a:pt x="665" y="137"/>
                </a:lnTo>
                <a:lnTo>
                  <a:pt x="614" y="108"/>
                </a:lnTo>
                <a:lnTo>
                  <a:pt x="626" y="61"/>
                </a:lnTo>
                <a:lnTo>
                  <a:pt x="601" y="17"/>
                </a:lnTo>
                <a:lnTo>
                  <a:pt x="536" y="0"/>
                </a:lnTo>
                <a:lnTo>
                  <a:pt x="492" y="26"/>
                </a:lnTo>
                <a:lnTo>
                  <a:pt x="480" y="72"/>
                </a:lnTo>
                <a:lnTo>
                  <a:pt x="420" y="72"/>
                </a:lnTo>
                <a:lnTo>
                  <a:pt x="408" y="26"/>
                </a:lnTo>
                <a:lnTo>
                  <a:pt x="391" y="4"/>
                </a:lnTo>
                <a:lnTo>
                  <a:pt x="364" y="0"/>
                </a:lnTo>
                <a:lnTo>
                  <a:pt x="300" y="17"/>
                </a:lnTo>
                <a:lnTo>
                  <a:pt x="274" y="61"/>
                </a:lnTo>
                <a:lnTo>
                  <a:pt x="287" y="108"/>
                </a:lnTo>
                <a:lnTo>
                  <a:pt x="235" y="137"/>
                </a:lnTo>
                <a:lnTo>
                  <a:pt x="201" y="104"/>
                </a:lnTo>
                <a:lnTo>
                  <a:pt x="151" y="104"/>
                </a:lnTo>
                <a:lnTo>
                  <a:pt x="104" y="151"/>
                </a:lnTo>
                <a:lnTo>
                  <a:pt x="104" y="202"/>
                </a:lnTo>
                <a:lnTo>
                  <a:pt x="137" y="235"/>
                </a:lnTo>
                <a:lnTo>
                  <a:pt x="108" y="287"/>
                </a:lnTo>
                <a:lnTo>
                  <a:pt x="62" y="274"/>
                </a:lnTo>
                <a:lnTo>
                  <a:pt x="18" y="300"/>
                </a:lnTo>
                <a:lnTo>
                  <a:pt x="0" y="364"/>
                </a:lnTo>
                <a:lnTo>
                  <a:pt x="4" y="391"/>
                </a:lnTo>
                <a:lnTo>
                  <a:pt x="26" y="408"/>
                </a:lnTo>
                <a:lnTo>
                  <a:pt x="72" y="420"/>
                </a:lnTo>
                <a:lnTo>
                  <a:pt x="72" y="480"/>
                </a:lnTo>
                <a:lnTo>
                  <a:pt x="26" y="492"/>
                </a:lnTo>
                <a:lnTo>
                  <a:pt x="4" y="509"/>
                </a:lnTo>
                <a:lnTo>
                  <a:pt x="0" y="536"/>
                </a:lnTo>
                <a:lnTo>
                  <a:pt x="18" y="600"/>
                </a:lnTo>
                <a:lnTo>
                  <a:pt x="62" y="626"/>
                </a:lnTo>
                <a:lnTo>
                  <a:pt x="117" y="611"/>
                </a:lnTo>
                <a:lnTo>
                  <a:pt x="123" y="608"/>
                </a:lnTo>
                <a:lnTo>
                  <a:pt x="212" y="518"/>
                </a:lnTo>
                <a:lnTo>
                  <a:pt x="216" y="505"/>
                </a:lnTo>
                <a:cubicBezTo>
                  <a:pt x="195" y="422"/>
                  <a:pt x="220" y="336"/>
                  <a:pt x="280" y="275"/>
                </a:cubicBezTo>
                <a:cubicBezTo>
                  <a:pt x="341" y="214"/>
                  <a:pt x="431" y="190"/>
                  <a:pt x="514" y="212"/>
                </a:cubicBezTo>
                <a:lnTo>
                  <a:pt x="336" y="389"/>
                </a:lnTo>
                <a:lnTo>
                  <a:pt x="332" y="402"/>
                </a:lnTo>
                <a:cubicBezTo>
                  <a:pt x="353" y="484"/>
                  <a:pt x="416" y="548"/>
                  <a:pt x="498" y="568"/>
                </a:cubicBezTo>
                <a:lnTo>
                  <a:pt x="511" y="565"/>
                </a:lnTo>
                <a:lnTo>
                  <a:pt x="689" y="387"/>
                </a:lnTo>
                <a:cubicBezTo>
                  <a:pt x="710" y="470"/>
                  <a:pt x="686" y="560"/>
                  <a:pt x="625" y="621"/>
                </a:cubicBezTo>
                <a:cubicBezTo>
                  <a:pt x="565" y="681"/>
                  <a:pt x="479" y="705"/>
                  <a:pt x="395" y="685"/>
                </a:cubicBezTo>
                <a:lnTo>
                  <a:pt x="382" y="688"/>
                </a:lnTo>
                <a:lnTo>
                  <a:pt x="293" y="777"/>
                </a:lnTo>
                <a:lnTo>
                  <a:pt x="289" y="784"/>
                </a:lnTo>
                <a:lnTo>
                  <a:pt x="274" y="839"/>
                </a:lnTo>
                <a:lnTo>
                  <a:pt x="278" y="866"/>
                </a:lnTo>
                <a:lnTo>
                  <a:pt x="300" y="883"/>
                </a:lnTo>
                <a:lnTo>
                  <a:pt x="364" y="900"/>
                </a:lnTo>
                <a:lnTo>
                  <a:pt x="373" y="902"/>
                </a:lnTo>
                <a:lnTo>
                  <a:pt x="391" y="897"/>
                </a:lnTo>
                <a:lnTo>
                  <a:pt x="408" y="875"/>
                </a:lnTo>
                <a:lnTo>
                  <a:pt x="420" y="828"/>
                </a:lnTo>
                <a:lnTo>
                  <a:pt x="480" y="828"/>
                </a:lnTo>
                <a:lnTo>
                  <a:pt x="492" y="875"/>
                </a:lnTo>
                <a:lnTo>
                  <a:pt x="536" y="900"/>
                </a:lnTo>
                <a:lnTo>
                  <a:pt x="601" y="883"/>
                </a:lnTo>
                <a:lnTo>
                  <a:pt x="626" y="839"/>
                </a:lnTo>
                <a:lnTo>
                  <a:pt x="614" y="793"/>
                </a:lnTo>
                <a:lnTo>
                  <a:pt x="665" y="763"/>
                </a:lnTo>
                <a:lnTo>
                  <a:pt x="699" y="797"/>
                </a:lnTo>
                <a:lnTo>
                  <a:pt x="750" y="797"/>
                </a:lnTo>
                <a:lnTo>
                  <a:pt x="797" y="750"/>
                </a:lnTo>
                <a:lnTo>
                  <a:pt x="807" y="724"/>
                </a:lnTo>
                <a:lnTo>
                  <a:pt x="797" y="699"/>
                </a:lnTo>
                <a:lnTo>
                  <a:pt x="763" y="665"/>
                </a:lnTo>
                <a:lnTo>
                  <a:pt x="793" y="613"/>
                </a:lnTo>
                <a:lnTo>
                  <a:pt x="839" y="626"/>
                </a:lnTo>
                <a:lnTo>
                  <a:pt x="883" y="600"/>
                </a:lnTo>
                <a:lnTo>
                  <a:pt x="900" y="536"/>
                </a:lnTo>
                <a:lnTo>
                  <a:pt x="897" y="509"/>
                </a:lnTo>
                <a:lnTo>
                  <a:pt x="875" y="492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6" name="Picture 1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4" y="1346692"/>
            <a:ext cx="3902113" cy="24438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742738" y="4701120"/>
            <a:ext cx="3373651" cy="563167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ИНСТРУМЕНТЫ, КОТОРЫЕ ПОМОГУТ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12398" y="1361115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0315" y="4112437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ЧТО БЫВАЕТ: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8" y="1339383"/>
            <a:ext cx="2559963" cy="17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0" name="Text Placeholder 1"/>
          <p:cNvSpPr txBox="1">
            <a:spLocks/>
          </p:cNvSpPr>
          <p:nvPr/>
        </p:nvSpPr>
        <p:spPr>
          <a:xfrm rot="16200000" flipH="1">
            <a:off x="-1776848" y="3758328"/>
            <a:ext cx="4680886" cy="49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ПЕРЕПРОИЗВОДСТВО</a:t>
            </a:r>
          </a:p>
        </p:txBody>
      </p:sp>
      <p:sp>
        <p:nvSpPr>
          <p:cNvPr id="31" name="Rectangle 2"/>
          <p:cNvSpPr/>
          <p:nvPr/>
        </p:nvSpPr>
        <p:spPr>
          <a:xfrm>
            <a:off x="5017569" y="4061907"/>
            <a:ext cx="3096934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Избыточные запасы;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Содержание дополнительных складских площадей;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Сложность реализации выпущенных деталей, неоправданный расход сырья, заработной платы;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Нерациональное использование рабочего времени;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Устаревание товара;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Замораживание средств в излишнем объёме, упущенная выгода.</a:t>
            </a:r>
          </a:p>
        </p:txBody>
      </p:sp>
      <p:sp>
        <p:nvSpPr>
          <p:cNvPr id="32" name="Rectangle 3"/>
          <p:cNvSpPr/>
          <p:nvPr/>
        </p:nvSpPr>
        <p:spPr>
          <a:xfrm>
            <a:off x="8550104" y="4061907"/>
            <a:ext cx="3129837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Тянущая система поставок;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Выравнивание загрузки производственных линий;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Внедрение системы 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;</a:t>
            </a:r>
          </a:p>
          <a:p>
            <a:pPr marL="171450" marR="0" lvl="0" indent="-1714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Производственный анализ (улучшение системы планирования).</a:t>
            </a:r>
          </a:p>
        </p:txBody>
      </p:sp>
      <p:sp>
        <p:nvSpPr>
          <p:cNvPr id="33" name="Rounded Rectangle 4"/>
          <p:cNvSpPr/>
          <p:nvPr/>
        </p:nvSpPr>
        <p:spPr>
          <a:xfrm>
            <a:off x="1520315" y="397480"/>
            <a:ext cx="10261021" cy="567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DBDEE1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ПРОИЗВОДСТВО ИЗДЕЛИЙ В БОЛЬШЕМ КОЛИЧЕСТВЕ, ЧЕМ ТРЕБУЕТСЯ ЗАКАЗЧИКУ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DBDEE1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Rounded Rectangle 5"/>
          <p:cNvSpPr/>
          <p:nvPr/>
        </p:nvSpPr>
        <p:spPr>
          <a:xfrm>
            <a:off x="148162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ПРИЧИНЫ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1528212" y="4038899"/>
            <a:ext cx="3096934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Производство в большем объеме, чем нужно в текущий момент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Неритмичность поставок сырья;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Невозможность быстрой переналадки оборудования;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Привычка переналаживать оборудование как можно реже, так как переналадка — длительный процесс, требующий временных затрат;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Работа большими партиями;</a:t>
            </a:r>
          </a:p>
          <a:p>
            <a:pPr marL="285750" marR="0" lvl="0" indent="-28575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AAF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1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Нестабильное качество продукции;</a:t>
            </a:r>
          </a:p>
        </p:txBody>
      </p:sp>
      <p:sp>
        <p:nvSpPr>
          <p:cNvPr id="36" name="Rounded Rectangle 7"/>
          <p:cNvSpPr/>
          <p:nvPr/>
        </p:nvSpPr>
        <p:spPr>
          <a:xfrm>
            <a:off x="5004664" y="1201766"/>
            <a:ext cx="3258749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ПОСЛЕДСТВИЯ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Rounded Rectangle 8"/>
          <p:cNvSpPr/>
          <p:nvPr/>
        </p:nvSpPr>
        <p:spPr>
          <a:xfrm>
            <a:off x="8527705" y="1201766"/>
            <a:ext cx="3253631" cy="387380"/>
          </a:xfrm>
          <a:prstGeom prst="roundRect">
            <a:avLst/>
          </a:prstGeom>
          <a:solidFill>
            <a:srgbClr val="108AA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КАК УСТРАНИТЬ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Freeform 20"/>
          <p:cNvSpPr>
            <a:spLocks noEditPoints="1"/>
          </p:cNvSpPr>
          <p:nvPr/>
        </p:nvSpPr>
        <p:spPr bwMode="auto">
          <a:xfrm>
            <a:off x="217844" y="5988129"/>
            <a:ext cx="583153" cy="583153"/>
          </a:xfrm>
          <a:custGeom>
            <a:avLst/>
            <a:gdLst>
              <a:gd name="T0" fmla="*/ 832 w 900"/>
              <a:gd name="T1" fmla="*/ 868 h 895"/>
              <a:gd name="T2" fmla="*/ 27 w 900"/>
              <a:gd name="T3" fmla="*/ 827 h 895"/>
              <a:gd name="T4" fmla="*/ 259 w 900"/>
              <a:gd name="T5" fmla="*/ 560 h 895"/>
              <a:gd name="T6" fmla="*/ 518 w 900"/>
              <a:gd name="T7" fmla="*/ 670 h 895"/>
              <a:gd name="T8" fmla="*/ 873 w 900"/>
              <a:gd name="T9" fmla="*/ 560 h 895"/>
              <a:gd name="T10" fmla="*/ 129 w 900"/>
              <a:gd name="T11" fmla="*/ 475 h 895"/>
              <a:gd name="T12" fmla="*/ 53 w 900"/>
              <a:gd name="T13" fmla="*/ 533 h 895"/>
              <a:gd name="T14" fmla="*/ 404 w 900"/>
              <a:gd name="T15" fmla="*/ 532 h 895"/>
              <a:gd name="T16" fmla="*/ 445 w 900"/>
              <a:gd name="T17" fmla="*/ 458 h 895"/>
              <a:gd name="T18" fmla="*/ 486 w 900"/>
              <a:gd name="T19" fmla="*/ 532 h 895"/>
              <a:gd name="T20" fmla="*/ 472 w 900"/>
              <a:gd name="T21" fmla="*/ 642 h 895"/>
              <a:gd name="T22" fmla="*/ 417 w 900"/>
              <a:gd name="T23" fmla="*/ 546 h 895"/>
              <a:gd name="T24" fmla="*/ 743 w 900"/>
              <a:gd name="T25" fmla="*/ 387 h 895"/>
              <a:gd name="T26" fmla="*/ 627 w 900"/>
              <a:gd name="T27" fmla="*/ 533 h 895"/>
              <a:gd name="T28" fmla="*/ 518 w 900"/>
              <a:gd name="T29" fmla="*/ 642 h 895"/>
              <a:gd name="T30" fmla="*/ 499 w 900"/>
              <a:gd name="T31" fmla="*/ 560 h 895"/>
              <a:gd name="T32" fmla="*/ 565 w 900"/>
              <a:gd name="T33" fmla="*/ 551 h 895"/>
              <a:gd name="T34" fmla="*/ 454 w 900"/>
              <a:gd name="T35" fmla="*/ 429 h 895"/>
              <a:gd name="T36" fmla="*/ 328 w 900"/>
              <a:gd name="T37" fmla="*/ 536 h 895"/>
              <a:gd name="T38" fmla="*/ 337 w 900"/>
              <a:gd name="T39" fmla="*/ 560 h 895"/>
              <a:gd name="T40" fmla="*/ 390 w 900"/>
              <a:gd name="T41" fmla="*/ 642 h 895"/>
              <a:gd name="T42" fmla="*/ 286 w 900"/>
              <a:gd name="T43" fmla="*/ 546 h 895"/>
              <a:gd name="T44" fmla="*/ 156 w 900"/>
              <a:gd name="T45" fmla="*/ 533 h 895"/>
              <a:gd name="T46" fmla="*/ 743 w 900"/>
              <a:gd name="T47" fmla="*/ 387 h 895"/>
              <a:gd name="T48" fmla="*/ 675 w 900"/>
              <a:gd name="T49" fmla="*/ 301 h 895"/>
              <a:gd name="T50" fmla="*/ 214 w 900"/>
              <a:gd name="T51" fmla="*/ 360 h 895"/>
              <a:gd name="T52" fmla="*/ 281 w 900"/>
              <a:gd name="T53" fmla="*/ 215 h 895"/>
              <a:gd name="T54" fmla="*/ 435 w 900"/>
              <a:gd name="T55" fmla="*/ 239 h 895"/>
              <a:gd name="T56" fmla="*/ 454 w 900"/>
              <a:gd name="T57" fmla="*/ 239 h 895"/>
              <a:gd name="T58" fmla="*/ 608 w 900"/>
              <a:gd name="T59" fmla="*/ 215 h 895"/>
              <a:gd name="T60" fmla="*/ 281 w 900"/>
              <a:gd name="T61" fmla="*/ 274 h 895"/>
              <a:gd name="T62" fmla="*/ 404 w 900"/>
              <a:gd name="T63" fmla="*/ 136 h 895"/>
              <a:gd name="T64" fmla="*/ 417 w 900"/>
              <a:gd name="T65" fmla="*/ 27 h 895"/>
              <a:gd name="T66" fmla="*/ 472 w 900"/>
              <a:gd name="T67" fmla="*/ 122 h 895"/>
              <a:gd name="T68" fmla="*/ 519 w 900"/>
              <a:gd name="T69" fmla="*/ 136 h 895"/>
              <a:gd name="T70" fmla="*/ 370 w 900"/>
              <a:gd name="T71" fmla="*/ 136 h 895"/>
              <a:gd name="T72" fmla="*/ 846 w 900"/>
              <a:gd name="T73" fmla="*/ 533 h 895"/>
              <a:gd name="T74" fmla="*/ 770 w 900"/>
              <a:gd name="T75" fmla="*/ 475 h 895"/>
              <a:gd name="T76" fmla="*/ 900 w 900"/>
              <a:gd name="T77" fmla="*/ 546 h 895"/>
              <a:gd name="T78" fmla="*/ 898 w 900"/>
              <a:gd name="T79" fmla="*/ 540 h 895"/>
              <a:gd name="T80" fmla="*/ 895 w 900"/>
              <a:gd name="T81" fmla="*/ 537 h 895"/>
              <a:gd name="T82" fmla="*/ 770 w 900"/>
              <a:gd name="T83" fmla="*/ 440 h 895"/>
              <a:gd name="T84" fmla="*/ 757 w 900"/>
              <a:gd name="T85" fmla="*/ 360 h 895"/>
              <a:gd name="T86" fmla="*/ 702 w 900"/>
              <a:gd name="T87" fmla="*/ 287 h 895"/>
              <a:gd name="T88" fmla="*/ 636 w 900"/>
              <a:gd name="T89" fmla="*/ 274 h 895"/>
              <a:gd name="T90" fmla="*/ 622 w 900"/>
              <a:gd name="T91" fmla="*/ 188 h 895"/>
              <a:gd name="T92" fmla="*/ 562 w 900"/>
              <a:gd name="T93" fmla="*/ 132 h 895"/>
              <a:gd name="T94" fmla="*/ 552 w 900"/>
              <a:gd name="T95" fmla="*/ 109 h 895"/>
              <a:gd name="T96" fmla="*/ 499 w 900"/>
              <a:gd name="T97" fmla="*/ 14 h 895"/>
              <a:gd name="T98" fmla="*/ 404 w 900"/>
              <a:gd name="T99" fmla="*/ 0 h 895"/>
              <a:gd name="T100" fmla="*/ 390 w 900"/>
              <a:gd name="T101" fmla="*/ 109 h 895"/>
              <a:gd name="T102" fmla="*/ 325 w 900"/>
              <a:gd name="T103" fmla="*/ 117 h 895"/>
              <a:gd name="T104" fmla="*/ 383 w 900"/>
              <a:gd name="T105" fmla="*/ 188 h 895"/>
              <a:gd name="T106" fmla="*/ 253 w 900"/>
              <a:gd name="T107" fmla="*/ 201 h 895"/>
              <a:gd name="T108" fmla="*/ 201 w 900"/>
              <a:gd name="T109" fmla="*/ 274 h 895"/>
              <a:gd name="T110" fmla="*/ 187 w 900"/>
              <a:gd name="T111" fmla="*/ 360 h 895"/>
              <a:gd name="T112" fmla="*/ 129 w 900"/>
              <a:gd name="T113" fmla="*/ 373 h 895"/>
              <a:gd name="T114" fmla="*/ 5 w 900"/>
              <a:gd name="T115" fmla="*/ 536 h 895"/>
              <a:gd name="T116" fmla="*/ 3 w 900"/>
              <a:gd name="T117" fmla="*/ 538 h 895"/>
              <a:gd name="T118" fmla="*/ 1 w 900"/>
              <a:gd name="T119" fmla="*/ 542 h 895"/>
              <a:gd name="T120" fmla="*/ 0 w 900"/>
              <a:gd name="T121" fmla="*/ 546 h 895"/>
              <a:gd name="T122" fmla="*/ 68 w 900"/>
              <a:gd name="T123" fmla="*/ 895 h 895"/>
              <a:gd name="T124" fmla="*/ 900 w 900"/>
              <a:gd name="T125" fmla="*/ 8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0" h="895">
                <a:moveTo>
                  <a:pt x="873" y="827"/>
                </a:moveTo>
                <a:lnTo>
                  <a:pt x="832" y="868"/>
                </a:lnTo>
                <a:lnTo>
                  <a:pt x="68" y="868"/>
                </a:lnTo>
                <a:lnTo>
                  <a:pt x="27" y="827"/>
                </a:lnTo>
                <a:lnTo>
                  <a:pt x="27" y="560"/>
                </a:lnTo>
                <a:lnTo>
                  <a:pt x="259" y="560"/>
                </a:lnTo>
                <a:cubicBezTo>
                  <a:pt x="266" y="621"/>
                  <a:pt x="318" y="670"/>
                  <a:pt x="381" y="670"/>
                </a:cubicBezTo>
                <a:lnTo>
                  <a:pt x="518" y="670"/>
                </a:lnTo>
                <a:cubicBezTo>
                  <a:pt x="581" y="670"/>
                  <a:pt x="633" y="621"/>
                  <a:pt x="640" y="560"/>
                </a:cubicBezTo>
                <a:lnTo>
                  <a:pt x="873" y="560"/>
                </a:lnTo>
                <a:lnTo>
                  <a:pt x="873" y="827"/>
                </a:lnTo>
                <a:close/>
                <a:moveTo>
                  <a:pt x="129" y="475"/>
                </a:moveTo>
                <a:lnTo>
                  <a:pt x="129" y="533"/>
                </a:lnTo>
                <a:lnTo>
                  <a:pt x="53" y="533"/>
                </a:lnTo>
                <a:lnTo>
                  <a:pt x="129" y="475"/>
                </a:lnTo>
                <a:close/>
                <a:moveTo>
                  <a:pt x="404" y="532"/>
                </a:moveTo>
                <a:lnTo>
                  <a:pt x="370" y="532"/>
                </a:lnTo>
                <a:lnTo>
                  <a:pt x="445" y="458"/>
                </a:lnTo>
                <a:lnTo>
                  <a:pt x="519" y="532"/>
                </a:lnTo>
                <a:lnTo>
                  <a:pt x="486" y="532"/>
                </a:lnTo>
                <a:lnTo>
                  <a:pt x="472" y="546"/>
                </a:lnTo>
                <a:lnTo>
                  <a:pt x="472" y="642"/>
                </a:lnTo>
                <a:lnTo>
                  <a:pt x="417" y="642"/>
                </a:lnTo>
                <a:lnTo>
                  <a:pt x="417" y="546"/>
                </a:lnTo>
                <a:lnTo>
                  <a:pt x="404" y="532"/>
                </a:lnTo>
                <a:close/>
                <a:moveTo>
                  <a:pt x="743" y="387"/>
                </a:moveTo>
                <a:lnTo>
                  <a:pt x="743" y="533"/>
                </a:lnTo>
                <a:lnTo>
                  <a:pt x="627" y="533"/>
                </a:lnTo>
                <a:lnTo>
                  <a:pt x="614" y="546"/>
                </a:lnTo>
                <a:cubicBezTo>
                  <a:pt x="614" y="600"/>
                  <a:pt x="571" y="642"/>
                  <a:pt x="518" y="642"/>
                </a:cubicBezTo>
                <a:lnTo>
                  <a:pt x="499" y="642"/>
                </a:lnTo>
                <a:lnTo>
                  <a:pt x="499" y="560"/>
                </a:lnTo>
                <a:lnTo>
                  <a:pt x="552" y="560"/>
                </a:lnTo>
                <a:lnTo>
                  <a:pt x="565" y="551"/>
                </a:lnTo>
                <a:lnTo>
                  <a:pt x="562" y="536"/>
                </a:lnTo>
                <a:lnTo>
                  <a:pt x="454" y="429"/>
                </a:lnTo>
                <a:lnTo>
                  <a:pt x="435" y="429"/>
                </a:lnTo>
                <a:lnTo>
                  <a:pt x="328" y="536"/>
                </a:lnTo>
                <a:lnTo>
                  <a:pt x="325" y="551"/>
                </a:lnTo>
                <a:lnTo>
                  <a:pt x="337" y="560"/>
                </a:lnTo>
                <a:lnTo>
                  <a:pt x="390" y="560"/>
                </a:lnTo>
                <a:lnTo>
                  <a:pt x="390" y="642"/>
                </a:lnTo>
                <a:lnTo>
                  <a:pt x="381" y="642"/>
                </a:lnTo>
                <a:cubicBezTo>
                  <a:pt x="329" y="642"/>
                  <a:pt x="286" y="600"/>
                  <a:pt x="286" y="546"/>
                </a:cubicBezTo>
                <a:lnTo>
                  <a:pt x="272" y="533"/>
                </a:lnTo>
                <a:lnTo>
                  <a:pt x="156" y="533"/>
                </a:lnTo>
                <a:lnTo>
                  <a:pt x="156" y="387"/>
                </a:lnTo>
                <a:lnTo>
                  <a:pt x="743" y="387"/>
                </a:lnTo>
                <a:close/>
                <a:moveTo>
                  <a:pt x="214" y="301"/>
                </a:moveTo>
                <a:lnTo>
                  <a:pt x="675" y="301"/>
                </a:lnTo>
                <a:lnTo>
                  <a:pt x="675" y="360"/>
                </a:lnTo>
                <a:lnTo>
                  <a:pt x="214" y="360"/>
                </a:lnTo>
                <a:lnTo>
                  <a:pt x="214" y="301"/>
                </a:lnTo>
                <a:close/>
                <a:moveTo>
                  <a:pt x="281" y="215"/>
                </a:moveTo>
                <a:lnTo>
                  <a:pt x="411" y="215"/>
                </a:lnTo>
                <a:lnTo>
                  <a:pt x="435" y="239"/>
                </a:lnTo>
                <a:lnTo>
                  <a:pt x="445" y="243"/>
                </a:lnTo>
                <a:lnTo>
                  <a:pt x="454" y="239"/>
                </a:lnTo>
                <a:lnTo>
                  <a:pt x="479" y="215"/>
                </a:lnTo>
                <a:lnTo>
                  <a:pt x="608" y="215"/>
                </a:lnTo>
                <a:lnTo>
                  <a:pt x="608" y="274"/>
                </a:lnTo>
                <a:lnTo>
                  <a:pt x="281" y="274"/>
                </a:lnTo>
                <a:lnTo>
                  <a:pt x="281" y="215"/>
                </a:lnTo>
                <a:close/>
                <a:moveTo>
                  <a:pt x="404" y="136"/>
                </a:moveTo>
                <a:lnTo>
                  <a:pt x="417" y="122"/>
                </a:lnTo>
                <a:lnTo>
                  <a:pt x="417" y="27"/>
                </a:lnTo>
                <a:lnTo>
                  <a:pt x="472" y="27"/>
                </a:lnTo>
                <a:lnTo>
                  <a:pt x="472" y="122"/>
                </a:lnTo>
                <a:lnTo>
                  <a:pt x="486" y="136"/>
                </a:lnTo>
                <a:lnTo>
                  <a:pt x="519" y="136"/>
                </a:lnTo>
                <a:lnTo>
                  <a:pt x="445" y="210"/>
                </a:lnTo>
                <a:lnTo>
                  <a:pt x="370" y="136"/>
                </a:lnTo>
                <a:lnTo>
                  <a:pt x="404" y="136"/>
                </a:lnTo>
                <a:close/>
                <a:moveTo>
                  <a:pt x="846" y="533"/>
                </a:moveTo>
                <a:lnTo>
                  <a:pt x="770" y="533"/>
                </a:lnTo>
                <a:lnTo>
                  <a:pt x="770" y="475"/>
                </a:lnTo>
                <a:lnTo>
                  <a:pt x="846" y="533"/>
                </a:lnTo>
                <a:close/>
                <a:moveTo>
                  <a:pt x="900" y="546"/>
                </a:moveTo>
                <a:lnTo>
                  <a:pt x="899" y="542"/>
                </a:lnTo>
                <a:lnTo>
                  <a:pt x="898" y="540"/>
                </a:lnTo>
                <a:lnTo>
                  <a:pt x="897" y="538"/>
                </a:lnTo>
                <a:lnTo>
                  <a:pt x="895" y="537"/>
                </a:lnTo>
                <a:lnTo>
                  <a:pt x="895" y="536"/>
                </a:lnTo>
                <a:lnTo>
                  <a:pt x="770" y="440"/>
                </a:lnTo>
                <a:lnTo>
                  <a:pt x="770" y="373"/>
                </a:lnTo>
                <a:lnTo>
                  <a:pt x="757" y="360"/>
                </a:lnTo>
                <a:lnTo>
                  <a:pt x="702" y="360"/>
                </a:lnTo>
                <a:lnTo>
                  <a:pt x="702" y="287"/>
                </a:lnTo>
                <a:lnTo>
                  <a:pt x="689" y="274"/>
                </a:lnTo>
                <a:lnTo>
                  <a:pt x="636" y="274"/>
                </a:lnTo>
                <a:lnTo>
                  <a:pt x="636" y="201"/>
                </a:lnTo>
                <a:lnTo>
                  <a:pt x="622" y="188"/>
                </a:lnTo>
                <a:lnTo>
                  <a:pt x="506" y="188"/>
                </a:lnTo>
                <a:lnTo>
                  <a:pt x="562" y="132"/>
                </a:lnTo>
                <a:lnTo>
                  <a:pt x="565" y="117"/>
                </a:lnTo>
                <a:lnTo>
                  <a:pt x="552" y="109"/>
                </a:lnTo>
                <a:lnTo>
                  <a:pt x="499" y="109"/>
                </a:lnTo>
                <a:lnTo>
                  <a:pt x="499" y="14"/>
                </a:lnTo>
                <a:lnTo>
                  <a:pt x="486" y="0"/>
                </a:lnTo>
                <a:lnTo>
                  <a:pt x="404" y="0"/>
                </a:lnTo>
                <a:lnTo>
                  <a:pt x="390" y="14"/>
                </a:lnTo>
                <a:lnTo>
                  <a:pt x="390" y="109"/>
                </a:lnTo>
                <a:lnTo>
                  <a:pt x="337" y="109"/>
                </a:lnTo>
                <a:lnTo>
                  <a:pt x="325" y="117"/>
                </a:lnTo>
                <a:lnTo>
                  <a:pt x="328" y="132"/>
                </a:lnTo>
                <a:lnTo>
                  <a:pt x="383" y="188"/>
                </a:lnTo>
                <a:lnTo>
                  <a:pt x="267" y="188"/>
                </a:lnTo>
                <a:lnTo>
                  <a:pt x="253" y="201"/>
                </a:lnTo>
                <a:lnTo>
                  <a:pt x="253" y="274"/>
                </a:lnTo>
                <a:lnTo>
                  <a:pt x="201" y="274"/>
                </a:lnTo>
                <a:lnTo>
                  <a:pt x="187" y="287"/>
                </a:lnTo>
                <a:lnTo>
                  <a:pt x="187" y="360"/>
                </a:lnTo>
                <a:lnTo>
                  <a:pt x="143" y="360"/>
                </a:lnTo>
                <a:lnTo>
                  <a:pt x="129" y="373"/>
                </a:lnTo>
                <a:lnTo>
                  <a:pt x="129" y="440"/>
                </a:lnTo>
                <a:lnTo>
                  <a:pt x="5" y="536"/>
                </a:lnTo>
                <a:lnTo>
                  <a:pt x="4" y="537"/>
                </a:lnTo>
                <a:lnTo>
                  <a:pt x="3" y="538"/>
                </a:lnTo>
                <a:lnTo>
                  <a:pt x="1" y="540"/>
                </a:lnTo>
                <a:lnTo>
                  <a:pt x="1" y="542"/>
                </a:lnTo>
                <a:lnTo>
                  <a:pt x="0" y="546"/>
                </a:lnTo>
                <a:lnTo>
                  <a:pt x="0" y="546"/>
                </a:lnTo>
                <a:lnTo>
                  <a:pt x="0" y="827"/>
                </a:lnTo>
                <a:cubicBezTo>
                  <a:pt x="0" y="864"/>
                  <a:pt x="30" y="895"/>
                  <a:pt x="68" y="895"/>
                </a:cubicBezTo>
                <a:lnTo>
                  <a:pt x="832" y="895"/>
                </a:lnTo>
                <a:cubicBezTo>
                  <a:pt x="869" y="895"/>
                  <a:pt x="900" y="864"/>
                  <a:pt x="900" y="827"/>
                </a:cubicBezTo>
                <a:lnTo>
                  <a:pt x="900" y="54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>
              <a:ln>
                <a:noFill/>
              </a:ln>
              <a:solidFill>
                <a:srgbClr val="51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05" y="1741627"/>
            <a:ext cx="3253785" cy="2169190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05" y="1837068"/>
            <a:ext cx="3255264" cy="2167128"/>
          </a:xfrm>
          <a:prstGeom prst="rect">
            <a:avLst/>
          </a:prstGeom>
        </p:spPr>
      </p:pic>
      <p:pic>
        <p:nvPicPr>
          <p:cNvPr id="2" name="Picture 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20315" y="1743689"/>
            <a:ext cx="3255264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10">
  <a:themeElements>
    <a:clrScheme name="Другая 4">
      <a:dk1>
        <a:srgbClr val="51585F"/>
      </a:dk1>
      <a:lt1>
        <a:srgbClr val="FEFFFF"/>
      </a:lt1>
      <a:dk2>
        <a:srgbClr val="16222C"/>
      </a:dk2>
      <a:lt2>
        <a:srgbClr val="DBDEE1"/>
      </a:lt2>
      <a:accent1>
        <a:srgbClr val="42BE9F"/>
      </a:accent1>
      <a:accent2>
        <a:srgbClr val="36A288"/>
      </a:accent2>
      <a:accent3>
        <a:srgbClr val="0B426E"/>
      </a:accent3>
      <a:accent4>
        <a:srgbClr val="073559"/>
      </a:accent4>
      <a:accent5>
        <a:srgbClr val="42BE9F"/>
      </a:accent5>
      <a:accent6>
        <a:srgbClr val="36A288"/>
      </a:accent6>
      <a:hlink>
        <a:srgbClr val="0B426E"/>
      </a:hlink>
      <a:folHlink>
        <a:srgbClr val="073559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F4C8F92F-E266-4D72-8056-F024AA0FB4CB}" vid="{F334BAE6-A440-4CB6-8212-E231F0844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1744</Words>
  <Application>Microsoft Office PowerPoint</Application>
  <PresentationFormat>Widescreen</PresentationFormat>
  <Paragraphs>217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Lato</vt:lpstr>
      <vt:lpstr>Wingdings</vt:lpstr>
      <vt:lpstr>Тема10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Philip Morris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Aikeyev, Abylay</dc:creator>
  <cp:lastModifiedBy>Aikeyev, Abylay</cp:lastModifiedBy>
  <cp:revision>1</cp:revision>
  <dcterms:created xsi:type="dcterms:W3CDTF">2024-05-26T16:43:44Z</dcterms:created>
  <dcterms:modified xsi:type="dcterms:W3CDTF">2024-05-26T16:45:19Z</dcterms:modified>
</cp:coreProperties>
</file>