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466" r:id="rId2"/>
    <p:sldId id="374" r:id="rId3"/>
    <p:sldId id="375" r:id="rId4"/>
    <p:sldId id="376" r:id="rId5"/>
    <p:sldId id="378" r:id="rId6"/>
    <p:sldId id="88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4B4256-E0EF-403A-A3F5-56405F034C53}" type="datetimeFigureOut">
              <a:rPr lang="en-US" smtClean="0"/>
              <a:t>5/26/2024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A8CC7-D32F-4CBD-B6D3-A57875BF34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52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Внедрили</a:t>
            </a:r>
            <a:r>
              <a:rPr lang="ru-RU" baseline="0" dirty="0"/>
              <a:t> цикл </a:t>
            </a:r>
            <a:r>
              <a:rPr lang="en-US" baseline="0" dirty="0"/>
              <a:t>DDS</a:t>
            </a:r>
            <a:r>
              <a:rPr lang="ru-RU" baseline="0" dirty="0"/>
              <a:t> (автономный независимо от </a:t>
            </a:r>
            <a:r>
              <a:rPr lang="ru-RU" baseline="0" dirty="0" err="1"/>
              <a:t>супервижена</a:t>
            </a:r>
            <a:r>
              <a:rPr lang="ru-RU" baseline="0" dirty="0"/>
              <a:t>)</a:t>
            </a:r>
            <a:r>
              <a:rPr lang="en-US" baseline="0" dirty="0"/>
              <a:t> </a:t>
            </a:r>
            <a:r>
              <a:rPr lang="ru-RU" baseline="0" dirty="0"/>
              <a:t>,</a:t>
            </a:r>
            <a:r>
              <a:rPr lang="en-US" baseline="0" dirty="0"/>
              <a:t> </a:t>
            </a:r>
            <a:r>
              <a:rPr lang="ru-RU" baseline="0" dirty="0"/>
              <a:t>большая часть организации уже вовлечена, готова и адаптируется</a:t>
            </a:r>
            <a:r>
              <a:rPr lang="en-US" baseline="0" dirty="0"/>
              <a:t> (adoption and adaptation for new condition) </a:t>
            </a:r>
            <a:r>
              <a:rPr lang="ru-RU" baseline="0" dirty="0"/>
              <a:t>но нужно продолжать вовлекать и налаживать </a:t>
            </a:r>
            <a:r>
              <a:rPr lang="ru-RU" baseline="0" dirty="0" err="1"/>
              <a:t>линки</a:t>
            </a:r>
            <a:r>
              <a:rPr lang="ru-RU" baseline="0" dirty="0"/>
              <a:t> как залог будущих </a:t>
            </a:r>
            <a:r>
              <a:rPr lang="ru-RU" baseline="0" dirty="0" err="1"/>
              <a:t>пилларов</a:t>
            </a:r>
            <a:r>
              <a:rPr lang="ru-RU" dirty="0"/>
              <a:t>. </a:t>
            </a:r>
            <a:r>
              <a:rPr lang="en-US" dirty="0">
                <a:solidFill>
                  <a:schemeClr val="accent1"/>
                </a:solidFill>
              </a:rPr>
              <a:t>DDS </a:t>
            </a:r>
            <a:r>
              <a:rPr lang="ru-RU" dirty="0">
                <a:solidFill>
                  <a:schemeClr val="accent1"/>
                </a:solidFill>
              </a:rPr>
              <a:t>цикл обеспечивает выполнение ежедневных систем управления</a:t>
            </a:r>
            <a:endParaRPr lang="en-US" baseline="0" dirty="0"/>
          </a:p>
          <a:p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A forum for developing long and short term plans to achieve business and operational</a:t>
            </a:r>
            <a:endParaRPr lang="ru-RU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pPr defTabSz="1003107">
              <a:spcAft>
                <a:spcPts val="481"/>
              </a:spcAft>
              <a:defRPr/>
            </a:pPr>
            <a:r>
              <a:rPr lang="en-US" b="1" dirty="0">
                <a:solidFill>
                  <a:srgbClr val="3F3F3F"/>
                </a:solidFill>
              </a:rPr>
              <a:t>Daily Direction Setting (DDS) cycle </a:t>
            </a:r>
            <a:r>
              <a:rPr lang="en-US" dirty="0">
                <a:solidFill>
                  <a:srgbClr val="3F3F3F"/>
                </a:solidFill>
              </a:rPr>
              <a:t>integrates rigorous tactical execution with calculated strategic planning to ultimately achieve each 90-day glide path target</a:t>
            </a:r>
          </a:p>
          <a:p>
            <a:pPr defTabSz="1003107">
              <a:spcAft>
                <a:spcPts val="481"/>
              </a:spcAft>
              <a:defRPr/>
            </a:pPr>
            <a:r>
              <a:rPr lang="en-US" b="1" dirty="0">
                <a:solidFill>
                  <a:srgbClr val="3F3F3F"/>
                </a:solidFill>
                <a:cs typeface="Arial" pitchFamily="34" charset="0"/>
              </a:rPr>
              <a:t>Shift DDS</a:t>
            </a:r>
            <a:r>
              <a:rPr lang="en-US" dirty="0">
                <a:solidFill>
                  <a:srgbClr val="3F3F3F"/>
                </a:solidFill>
                <a:cs typeface="Arial" pitchFamily="34" charset="0"/>
              </a:rPr>
              <a:t> is lead by Technicians and Operators intended to drive floor ownership of RTT systems and shift plan development</a:t>
            </a:r>
          </a:p>
          <a:p>
            <a:pPr defTabSz="1003107">
              <a:spcAft>
                <a:spcPts val="481"/>
              </a:spcAft>
              <a:defRPr/>
            </a:pPr>
            <a:r>
              <a:rPr lang="en-US" b="1" dirty="0">
                <a:solidFill>
                  <a:srgbClr val="3F3F3F"/>
                </a:solidFill>
                <a:cs typeface="Arial" pitchFamily="34" charset="0"/>
              </a:rPr>
              <a:t>Daily DDS</a:t>
            </a:r>
            <a:r>
              <a:rPr lang="en-US" dirty="0">
                <a:solidFill>
                  <a:srgbClr val="3F3F3F"/>
                </a:solidFill>
                <a:cs typeface="Arial" pitchFamily="34" charset="0"/>
              </a:rPr>
              <a:t> brings together the Line Structure and Line Teams to develop a 24hr plan using line event data, operators input, and line observations to drive out stops and losses</a:t>
            </a:r>
          </a:p>
          <a:p>
            <a:pPr defTabSz="1003107">
              <a:spcAft>
                <a:spcPts val="481"/>
              </a:spcAft>
              <a:defRPr/>
            </a:pPr>
            <a:r>
              <a:rPr lang="en-US" b="1" dirty="0">
                <a:solidFill>
                  <a:srgbClr val="3F3F3F"/>
                </a:solidFill>
                <a:cs typeface="Arial" pitchFamily="34" charset="0"/>
              </a:rPr>
              <a:t>Weekly DDS</a:t>
            </a:r>
            <a:r>
              <a:rPr lang="en-US" dirty="0">
                <a:solidFill>
                  <a:srgbClr val="3F3F3F"/>
                </a:solidFill>
                <a:cs typeface="Arial" pitchFamily="34" charset="0"/>
              </a:rPr>
              <a:t> is a forum where the line structure takes a step back from daily tactical execution to assess the health of the key RTT systems and develop actions to close any system gaps</a:t>
            </a:r>
          </a:p>
          <a:p>
            <a:pPr defTabSz="1003107">
              <a:spcAft>
                <a:spcPts val="481"/>
              </a:spcAft>
              <a:defRPr/>
            </a:pPr>
            <a:r>
              <a:rPr lang="en-US" b="1" dirty="0">
                <a:solidFill>
                  <a:srgbClr val="3F3F3F"/>
                </a:solidFill>
                <a:cs typeface="Arial" pitchFamily="34" charset="0"/>
              </a:rPr>
              <a:t>Monthly DDS</a:t>
            </a:r>
            <a:r>
              <a:rPr lang="en-US" dirty="0">
                <a:solidFill>
                  <a:srgbClr val="3F3F3F"/>
                </a:solidFill>
                <a:cs typeface="Arial" pitchFamily="34" charset="0"/>
              </a:rPr>
              <a:t> is a glide path progress review involving line structure and leadership; Objective is to assess long term strategic actions that allow the team to reach business objectives</a:t>
            </a:r>
          </a:p>
          <a:p>
            <a:pPr defTabSz="1003107">
              <a:spcAft>
                <a:spcPts val="481"/>
              </a:spcAft>
              <a:defRPr/>
            </a:pPr>
            <a:endParaRPr lang="en-US" dirty="0">
              <a:solidFill>
                <a:srgbClr val="3F3F3F"/>
              </a:solidFill>
              <a:cs typeface="Arial" pitchFamily="34" charset="0"/>
            </a:endParaRPr>
          </a:p>
          <a:p>
            <a:pPr defTabSz="1003107">
              <a:spcAft>
                <a:spcPts val="481"/>
              </a:spcAft>
              <a:defRPr/>
            </a:pPr>
            <a:endParaRPr lang="en-US" dirty="0">
              <a:solidFill>
                <a:srgbClr val="3F3F3F"/>
              </a:solidFill>
              <a:cs typeface="Arial" pitchFamily="34" charset="0"/>
            </a:endParaRPr>
          </a:p>
          <a:p>
            <a:pPr defTabSz="1003107">
              <a:spcAft>
                <a:spcPts val="481"/>
              </a:spcAft>
              <a:defRPr/>
            </a:pPr>
            <a:endParaRPr lang="en-US" dirty="0">
              <a:solidFill>
                <a:srgbClr val="3F3F3F"/>
              </a:solidFill>
              <a:cs typeface="Arial" pitchFamily="34" charset="0"/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7D0927-EBEA-47E3-A178-8DFA2A258736}" type="datetime4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 May 2024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[Document title]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29460E4-3001-4D40-AA55-2B96D306E94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5222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BA635-E5A5-482C-83D9-1795ABB42CE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7E91-F212-422B-A2D7-279263C855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C478E67-C2AD-0E00-B1B1-40AC46FF2E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1074" y="6010015"/>
            <a:ext cx="2657475" cy="523875"/>
          </a:xfrm>
          <a:prstGeom prst="rect">
            <a:avLst/>
          </a:prstGeom>
        </p:spPr>
      </p:pic>
      <p:pic>
        <p:nvPicPr>
          <p:cNvPr id="13" name="Picture 12" descr="A blue and yellow graduation cap with a yellow circle around it&#10;&#10;Description automatically generated">
            <a:extLst>
              <a:ext uri="{FF2B5EF4-FFF2-40B4-BE49-F238E27FC236}">
                <a16:creationId xmlns:a16="http://schemas.microsoft.com/office/drawing/2014/main" id="{67B86FBD-E490-6937-C48E-9A8A54B0041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90" y="351487"/>
            <a:ext cx="1112522" cy="135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54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/Конц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9">
            <a:extLst>
              <a:ext uri="{FF2B5EF4-FFF2-40B4-BE49-F238E27FC236}">
                <a16:creationId xmlns:a16="http://schemas.microsoft.com/office/drawing/2014/main" id="{0CBAFF2E-0469-F8E4-AD5B-5A51AB607F55}"/>
              </a:ext>
            </a:extLst>
          </p:cNvPr>
          <p:cNvSpPr/>
          <p:nvPr userDrawn="1"/>
        </p:nvSpPr>
        <p:spPr>
          <a:xfrm>
            <a:off x="0" y="0"/>
            <a:ext cx="4621876" cy="1047750"/>
          </a:xfrm>
          <a:prstGeom prst="rect">
            <a:avLst/>
          </a:prstGeom>
          <a:solidFill>
            <a:srgbClr val="2F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 sz="180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20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5750" indent="-285750">
              <a:buClr>
                <a:srgbClr val="0067B1"/>
              </a:buClr>
              <a:buSzPct val="100000"/>
              <a:buFont typeface="Arial" pitchFamily="34" charset="0"/>
              <a:buChar char="•"/>
              <a:defRPr/>
            </a:lvl1pPr>
            <a:lvl2pPr marL="742950" indent="-285750">
              <a:buClr>
                <a:srgbClr val="0067B1"/>
              </a:buClr>
              <a:buSzPct val="100000"/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327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and yellow graduation cap with a yellow circle around it&#10;&#10;Description automatically generated">
            <a:extLst>
              <a:ext uri="{FF2B5EF4-FFF2-40B4-BE49-F238E27FC236}">
                <a16:creationId xmlns:a16="http://schemas.microsoft.com/office/drawing/2014/main" id="{BD50260E-C645-F1C3-F552-576DF6AB94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8277" y="201859"/>
            <a:ext cx="387235" cy="46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40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What we 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/>
          <p:cNvSpPr>
            <a:spLocks noGrp="1"/>
          </p:cNvSpPr>
          <p:nvPr>
            <p:ph type="pic" sz="quarter" idx="51"/>
          </p:nvPr>
        </p:nvSpPr>
        <p:spPr>
          <a:xfrm>
            <a:off x="1307488" y="3332748"/>
            <a:ext cx="3084881" cy="1961147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976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53"/>
          </p:nvPr>
        </p:nvSpPr>
        <p:spPr>
          <a:xfrm>
            <a:off x="4550804" y="3332748"/>
            <a:ext cx="3084881" cy="1961147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976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8" name="Picture Placeholder 13"/>
          <p:cNvSpPr>
            <a:spLocks noGrp="1"/>
          </p:cNvSpPr>
          <p:nvPr>
            <p:ph type="pic" sz="quarter" idx="54"/>
          </p:nvPr>
        </p:nvSpPr>
        <p:spPr>
          <a:xfrm>
            <a:off x="7826204" y="3332748"/>
            <a:ext cx="3084881" cy="1961147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976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3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0"/>
          </p:nvPr>
        </p:nvSpPr>
        <p:spPr>
          <a:xfrm>
            <a:off x="0" y="2322090"/>
            <a:ext cx="12192000" cy="2129392"/>
          </a:xfrm>
        </p:spPr>
        <p:txBody>
          <a:bodyPr>
            <a:normAutofit/>
          </a:bodyPr>
          <a:lstStyle>
            <a:lvl1pPr marL="0" indent="0">
              <a:buNone/>
              <a:defRPr sz="1576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09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14:reveal/>
      </p:transition>
    </mc:Choice>
    <mc:Fallback xmlns="">
      <p:transition xmlns:p14="http://schemas.microsoft.com/office/powerpoint/2010/main" spd="slow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93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0" y="228600"/>
            <a:ext cx="12192000" cy="1047750"/>
          </a:xfrm>
          <a:prstGeom prst="rect">
            <a:avLst/>
          </a:prstGeom>
          <a:solidFill>
            <a:srgbClr val="2F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 sz="1800">
              <a:solidFill>
                <a:srgbClr val="FE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758823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14204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87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6.jpeg"/><Relationship Id="rId1" Type="http://schemas.openxmlformats.org/officeDocument/2006/relationships/tags" Target="../tags/tag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emf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9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15" name="Object 1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9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996044"/>
            <a:ext cx="12192000" cy="392684"/>
          </a:xfrm>
          <a:prstGeom prst="rect">
            <a:avLst/>
          </a:prstGeom>
          <a:solidFill>
            <a:srgbClr val="1D335D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ЧТО РЕКОМЕНДУЕТСЯ ВНЕДРЯТЬ</a:t>
            </a:r>
            <a:endParaRPr kumimoji="0" lang="en-NZ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5715" y="2410027"/>
            <a:ext cx="2063571" cy="212365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marL="0" marR="0" lvl="0" indent="0" algn="l" defTabSz="9460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B426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B426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460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Цикл тактических встреч, где основной задачей является достижение стратегических задач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955470" y="4730667"/>
            <a:ext cx="169714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460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0B426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Сменный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B426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</a:p>
          <a:p>
            <a:pPr marL="0" marR="0" lvl="0" indent="0" algn="l" defTabSz="9460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лидирует бригадир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/ </a:t>
            </a: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начальник участка в сменах. Направлено на ответственность смены и отслеживание сменных показателей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652615" y="4730667"/>
            <a:ext cx="1747903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460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0B426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Дневной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B426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</a:p>
          <a:p>
            <a:pPr marL="0" marR="0" lvl="0" indent="0" algn="l" defTabSz="9460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направлен на принятие решение со командной структурой участка, для выработки плана на ближайшие 24 часа, используя данные, комментарии оператор и события машины по потерями и показателям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41839" y="4730667"/>
            <a:ext cx="173054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460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0B426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Недельный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B426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</a:t>
            </a:r>
            <a:endParaRPr kumimoji="0" lang="ru-RU" sz="1050" b="0" i="0" u="none" strike="noStrike" kern="120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460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форум, где команда участка, берет шаг назад, от ежедневных тактических задач, чтобы посмотреть как выполняются основные метрики, которые позволяют системе работать (чистка, настройка, стандарты оборудования)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193650" y="4730667"/>
            <a:ext cx="173804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460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0B426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Месячный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B426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</a:t>
            </a:r>
            <a:r>
              <a:rPr kumimoji="0" lang="ru-RU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рассматривается выполнение стратегических задач участка, где вовлечено руководство. 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9" name="Rectangle 11"/>
          <p:cNvSpPr/>
          <p:nvPr/>
        </p:nvSpPr>
        <p:spPr>
          <a:xfrm>
            <a:off x="10004816" y="4730667"/>
            <a:ext cx="163442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460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srgbClr val="0B426E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Квартальный страт. </a:t>
            </a:r>
          </a:p>
          <a:p>
            <a:pPr marL="0" marR="0" lvl="0" indent="0" algn="l" defTabSz="9460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Форум, для того чтобы создать план стратегических мероприятий по улучшению и сокращению потерь, для достижения основной миссии компании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2" name="Title 1"/>
          <p:cNvSpPr txBox="1">
            <a:spLocks/>
          </p:cNvSpPr>
          <p:nvPr/>
        </p:nvSpPr>
        <p:spPr bwMode="auto">
          <a:xfrm>
            <a:off x="1956878" y="65004"/>
            <a:ext cx="8870779" cy="653034"/>
          </a:xfrm>
          <a:prstGeom prst="rect">
            <a:avLst/>
          </a:prstGeom>
        </p:spPr>
        <p:txBody>
          <a:bodyPr vert="horz" lIns="82935" tIns="41468" rIns="82935" bIns="41468" rtlCol="0" anchor="b">
            <a:normAutofit fontScale="92500"/>
          </a:bodyPr>
          <a:lstStyle>
            <a:lvl1pPr algn="l" defTabSz="80202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80202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ЦИКЛ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СОБРАНИЙ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: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4A66AC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ЭТО СЕРДЦЕ ЛЮБОЙ СИСТЕМЫ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4A66AC">
                  <a:lumMod val="50000"/>
                </a:srgbClr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978130" y="1609219"/>
            <a:ext cx="8762112" cy="326067"/>
            <a:chOff x="3206731" y="1616969"/>
            <a:chExt cx="8553863" cy="318317"/>
          </a:xfrm>
          <a:solidFill>
            <a:srgbClr val="1D335D"/>
          </a:solidFill>
        </p:grpSpPr>
        <p:sp>
          <p:nvSpPr>
            <p:cNvPr id="32" name="Pentagon 31"/>
            <p:cNvSpPr/>
            <p:nvPr/>
          </p:nvSpPr>
          <p:spPr>
            <a:xfrm>
              <a:off x="3206731" y="1616969"/>
              <a:ext cx="1773905" cy="309856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88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Сменные</a:t>
              </a:r>
              <a:r>
                <a:rPr kumimoji="0" lang="en-US" sz="1088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 </a:t>
              </a:r>
            </a:p>
          </p:txBody>
        </p:sp>
        <p:sp>
          <p:nvSpPr>
            <p:cNvPr id="33" name="Chevron 32"/>
            <p:cNvSpPr/>
            <p:nvPr/>
          </p:nvSpPr>
          <p:spPr>
            <a:xfrm>
              <a:off x="4898009" y="1616969"/>
              <a:ext cx="1773905" cy="309856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88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Дневные</a:t>
              </a:r>
              <a:endParaRPr kumimoji="0" lang="en-US" sz="1088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34" name="Chevron 33"/>
            <p:cNvSpPr/>
            <p:nvPr/>
          </p:nvSpPr>
          <p:spPr>
            <a:xfrm>
              <a:off x="6594420" y="1616969"/>
              <a:ext cx="1773905" cy="309856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88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Недельные</a:t>
              </a:r>
              <a:endParaRPr kumimoji="0" lang="en-US" sz="1088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35" name="Chevron 34"/>
            <p:cNvSpPr/>
            <p:nvPr/>
          </p:nvSpPr>
          <p:spPr>
            <a:xfrm>
              <a:off x="8285698" y="1616969"/>
              <a:ext cx="1773905" cy="309856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88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Месячные</a:t>
              </a:r>
              <a:endParaRPr kumimoji="0" lang="en-US" sz="1088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9986689" y="1625430"/>
              <a:ext cx="1773905" cy="309856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88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Квартальные страт.</a:t>
              </a:r>
              <a:endParaRPr kumimoji="0" lang="en-US" sz="1088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000" y="2031260"/>
            <a:ext cx="1686013" cy="126450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776" y="3341084"/>
            <a:ext cx="1690484" cy="126786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900" y="3341084"/>
            <a:ext cx="1690483" cy="126786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5471" y="3341084"/>
            <a:ext cx="1708278" cy="128120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603" y="2010050"/>
            <a:ext cx="1686013" cy="126450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0964" y="3327779"/>
            <a:ext cx="1658277" cy="1241779"/>
          </a:xfrm>
          <a:prstGeom prst="rect">
            <a:avLst/>
          </a:prstGeom>
        </p:spPr>
      </p:pic>
      <p:grpSp>
        <p:nvGrpSpPr>
          <p:cNvPr id="37" name="Group 36"/>
          <p:cNvGrpSpPr/>
          <p:nvPr/>
        </p:nvGrpSpPr>
        <p:grpSpPr>
          <a:xfrm>
            <a:off x="8244704" y="3327779"/>
            <a:ext cx="1635939" cy="1241779"/>
            <a:chOff x="917083" y="-344142"/>
            <a:chExt cx="7235723" cy="4984776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17083" y="-344142"/>
              <a:ext cx="7235723" cy="4984776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22012" y="2423879"/>
              <a:ext cx="2036183" cy="1995854"/>
            </a:xfrm>
            <a:prstGeom prst="rect">
              <a:avLst/>
            </a:prstGeom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204" y="2010116"/>
            <a:ext cx="1685833" cy="126437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4816" y="2009916"/>
            <a:ext cx="1634425" cy="12432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973" y="2024295"/>
            <a:ext cx="1681854" cy="1291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20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Группа 25"/>
          <p:cNvGrpSpPr/>
          <p:nvPr/>
        </p:nvGrpSpPr>
        <p:grpSpPr>
          <a:xfrm>
            <a:off x="1170026" y="611547"/>
            <a:ext cx="9851948" cy="685351"/>
            <a:chOff x="420725" y="378741"/>
            <a:chExt cx="9851948" cy="685351"/>
          </a:xfrm>
        </p:grpSpPr>
        <p:sp>
          <p:nvSpPr>
            <p:cNvPr id="3" name="object 2"/>
            <p:cNvSpPr txBox="1"/>
            <p:nvPr/>
          </p:nvSpPr>
          <p:spPr>
            <a:xfrm>
              <a:off x="3799522" y="769139"/>
              <a:ext cx="3094355" cy="29495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ts val="2345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000" b="0" i="0" u="none" strike="noStrike" kern="1200" cap="none" spc="0" normalizeH="0" baseline="0" noProof="0">
                  <a:ln>
                    <a:noFill/>
                  </a:ln>
                  <a:solidFill>
                    <a:srgbClr val="DBDEE1">
                      <a:lumMod val="10000"/>
                    </a:srgbClr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Кратко</a:t>
              </a:r>
              <a:r>
                <a:rPr kumimoji="0" sz="2000" b="0" i="0" u="none" strike="noStrike" kern="1200" cap="none" spc="-25" normalizeH="0" baseline="0" noProof="0">
                  <a:ln>
                    <a:noFill/>
                  </a:ln>
                  <a:solidFill>
                    <a:srgbClr val="DBDEE1">
                      <a:lumMod val="10000"/>
                    </a:srgbClr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2000" b="0" i="0" u="none" strike="noStrike" kern="1200" cap="none" spc="0" normalizeH="0" baseline="0" noProof="0">
                  <a:ln>
                    <a:noFill/>
                  </a:ln>
                  <a:solidFill>
                    <a:srgbClr val="DBDEE1">
                      <a:lumMod val="10000"/>
                    </a:srgbClr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об</a:t>
              </a:r>
              <a:r>
                <a:rPr kumimoji="0" sz="2000" b="0" i="0" u="none" strike="noStrike" kern="1200" cap="none" spc="-10" normalizeH="0" baseline="0" noProof="0">
                  <a:ln>
                    <a:noFill/>
                  </a:ln>
                  <a:solidFill>
                    <a:srgbClr val="DBDEE1">
                      <a:lumMod val="10000"/>
                    </a:srgbClr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2000" b="0" i="0" u="none" strike="noStrike" kern="1200" cap="none" spc="0" normalizeH="0" baseline="0" noProof="0">
                  <a:ln>
                    <a:noFill/>
                  </a:ln>
                  <a:solidFill>
                    <a:srgbClr val="DBDEE1">
                      <a:lumMod val="10000"/>
                    </a:srgbClr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инструм</a:t>
              </a:r>
              <a:r>
                <a:rPr kumimoji="0" sz="2000" b="0" i="0" u="none" strike="noStrike" kern="1200" cap="none" spc="-15" normalizeH="0" baseline="0" noProof="0">
                  <a:ln>
                    <a:noFill/>
                  </a:ln>
                  <a:solidFill>
                    <a:srgbClr val="DBDEE1">
                      <a:lumMod val="10000"/>
                    </a:srgbClr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2000" b="0" i="0" u="none" strike="noStrike" kern="1200" cap="none" spc="0" normalizeH="0" baseline="0" noProof="0">
                  <a:ln>
                    <a:noFill/>
                  </a:ln>
                  <a:solidFill>
                    <a:srgbClr val="DBDEE1">
                      <a:lumMod val="10000"/>
                    </a:srgbClr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нте</a:t>
              </a:r>
            </a:p>
          </p:txBody>
        </p:sp>
        <p:sp>
          <p:nvSpPr>
            <p:cNvPr id="4" name="object 3"/>
            <p:cNvSpPr txBox="1">
              <a:spLocks/>
            </p:cNvSpPr>
            <p:nvPr/>
          </p:nvSpPr>
          <p:spPr>
            <a:xfrm>
              <a:off x="420725" y="378741"/>
              <a:ext cx="9851948" cy="29944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12700" marR="0" lvl="0" indent="0" algn="ctr" defTabSz="914400" rtl="0" eaLnBrk="1" fontAlgn="auto" latinLnBrk="0" hangingPunct="1">
                <a:lnSpc>
                  <a:spcPts val="2345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1200" cap="none" spc="0" normalizeH="0" baseline="0" noProof="0">
                  <a:ln>
                    <a:noFill/>
                  </a:ln>
                  <a:solidFill>
                    <a:srgbClr val="DBDEE1">
                      <a:lumMod val="10000"/>
                    </a:srgbClr>
                  </a:solidFill>
                  <a:effectLst/>
                  <a:uLnTx/>
                  <a:uFillTx/>
                  <a:latin typeface="Century Gothic"/>
                  <a:ea typeface="+mj-ea"/>
                  <a:cs typeface="+mj-cs"/>
                </a:rPr>
                <a:t>ДОСКИ</a:t>
              </a:r>
              <a:r>
                <a:rPr kumimoji="0" lang="ru-RU" sz="2800" b="1" i="0" u="none" strike="noStrike" kern="1200" cap="none" spc="-35" normalizeH="0" baseline="0" noProof="0">
                  <a:ln>
                    <a:noFill/>
                  </a:ln>
                  <a:solidFill>
                    <a:srgbClr val="DBDEE1">
                      <a:lumMod val="10000"/>
                    </a:srgbClr>
                  </a:solidFill>
                  <a:effectLst/>
                  <a:uLnTx/>
                  <a:uFillTx/>
                  <a:latin typeface="Century Gothic"/>
                  <a:ea typeface="+mj-ea"/>
                  <a:cs typeface="+mj-cs"/>
                </a:rPr>
                <a:t> </a:t>
              </a:r>
              <a:r>
                <a:rPr kumimoji="0" lang="ru-RU" sz="2800" b="1" i="0" u="none" strike="noStrike" kern="1200" cap="none" spc="0" normalizeH="0" baseline="0" noProof="0">
                  <a:ln>
                    <a:noFill/>
                  </a:ln>
                  <a:solidFill>
                    <a:srgbClr val="DBDEE1">
                      <a:lumMod val="10000"/>
                    </a:srgbClr>
                  </a:solidFill>
                  <a:effectLst/>
                  <a:uLnTx/>
                  <a:uFillTx/>
                  <a:latin typeface="Century Gothic"/>
                  <a:ea typeface="+mj-ea"/>
                  <a:cs typeface="+mj-cs"/>
                </a:rPr>
                <a:t>ВИЗУАЛИ</a:t>
              </a:r>
              <a:r>
                <a:rPr kumimoji="0" lang="ru-RU" sz="2800" b="1" i="0" u="none" strike="noStrike" kern="1200" cap="none" spc="10" normalizeH="0" baseline="0" noProof="0">
                  <a:ln>
                    <a:noFill/>
                  </a:ln>
                  <a:solidFill>
                    <a:srgbClr val="DBDEE1">
                      <a:lumMod val="10000"/>
                    </a:srgbClr>
                  </a:solidFill>
                  <a:effectLst/>
                  <a:uLnTx/>
                  <a:uFillTx/>
                  <a:latin typeface="Century Gothic"/>
                  <a:ea typeface="+mj-ea"/>
                  <a:cs typeface="+mj-cs"/>
                </a:rPr>
                <a:t>З</a:t>
              </a:r>
              <a:r>
                <a:rPr kumimoji="0" lang="ru-RU" sz="2800" b="1" i="0" u="none" strike="noStrike" kern="1200" cap="none" spc="0" normalizeH="0" baseline="0" noProof="0">
                  <a:ln>
                    <a:noFill/>
                  </a:ln>
                  <a:solidFill>
                    <a:srgbClr val="DBDEE1">
                      <a:lumMod val="10000"/>
                    </a:srgbClr>
                  </a:solidFill>
                  <a:effectLst/>
                  <a:uLnTx/>
                  <a:uFillTx/>
                  <a:latin typeface="Century Gothic"/>
                  <a:ea typeface="+mj-ea"/>
                  <a:cs typeface="+mj-cs"/>
                </a:rPr>
                <a:t>А</a:t>
              </a:r>
              <a:r>
                <a:rPr kumimoji="0" lang="ru-RU" sz="2800" b="1" i="0" u="none" strike="noStrike" kern="1200" cap="none" spc="-15" normalizeH="0" baseline="0" noProof="0">
                  <a:ln>
                    <a:noFill/>
                  </a:ln>
                  <a:solidFill>
                    <a:srgbClr val="DBDEE1">
                      <a:lumMod val="10000"/>
                    </a:srgbClr>
                  </a:solidFill>
                  <a:effectLst/>
                  <a:uLnTx/>
                  <a:uFillTx/>
                  <a:latin typeface="Century Gothic"/>
                  <a:ea typeface="+mj-ea"/>
                  <a:cs typeface="+mj-cs"/>
                </a:rPr>
                <a:t>Ц</a:t>
              </a:r>
              <a:r>
                <a:rPr kumimoji="0" lang="ru-RU" sz="2800" b="1" i="0" u="none" strike="noStrike" kern="1200" cap="none" spc="-10" normalizeH="0" baseline="0" noProof="0">
                  <a:ln>
                    <a:noFill/>
                  </a:ln>
                  <a:solidFill>
                    <a:srgbClr val="DBDEE1">
                      <a:lumMod val="10000"/>
                    </a:srgbClr>
                  </a:solidFill>
                  <a:effectLst/>
                  <a:uLnTx/>
                  <a:uFillTx/>
                  <a:latin typeface="Century Gothic"/>
                  <a:ea typeface="+mj-ea"/>
                  <a:cs typeface="+mj-cs"/>
                </a:rPr>
                <a:t>И</a:t>
              </a:r>
              <a:r>
                <a:rPr kumimoji="0" lang="ru-RU" sz="2800" b="1" i="0" u="none" strike="noStrike" kern="1200" cap="none" spc="0" normalizeH="0" baseline="0" noProof="0">
                  <a:ln>
                    <a:noFill/>
                  </a:ln>
                  <a:solidFill>
                    <a:srgbClr val="DBDEE1">
                      <a:lumMod val="10000"/>
                    </a:srgbClr>
                  </a:solidFill>
                  <a:effectLst/>
                  <a:uLnTx/>
                  <a:uFillTx/>
                  <a:latin typeface="Century Gothic"/>
                  <a:ea typeface="+mj-ea"/>
                  <a:cs typeface="+mj-cs"/>
                </a:rPr>
                <a:t>И</a:t>
              </a: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0" y="1872433"/>
            <a:ext cx="12192000" cy="4985567"/>
            <a:chOff x="0" y="1417865"/>
            <a:chExt cx="12192000" cy="4985567"/>
          </a:xfrm>
        </p:grpSpPr>
        <p:sp>
          <p:nvSpPr>
            <p:cNvPr id="5" name="object 4"/>
            <p:cNvSpPr/>
            <p:nvPr/>
          </p:nvSpPr>
          <p:spPr>
            <a:xfrm>
              <a:off x="4361578" y="2308317"/>
              <a:ext cx="3466673" cy="4095115"/>
            </a:xfrm>
            <a:custGeom>
              <a:avLst/>
              <a:gdLst/>
              <a:ahLst/>
              <a:cxnLst/>
              <a:rect l="l" t="t" r="r" b="b"/>
              <a:pathLst>
                <a:path w="3040379" h="4095115">
                  <a:moveTo>
                    <a:pt x="0" y="4094988"/>
                  </a:moveTo>
                  <a:lnTo>
                    <a:pt x="3040380" y="4094988"/>
                  </a:lnTo>
                  <a:lnTo>
                    <a:pt x="3040380" y="0"/>
                  </a:lnTo>
                  <a:lnTo>
                    <a:pt x="0" y="0"/>
                  </a:lnTo>
                  <a:lnTo>
                    <a:pt x="0" y="4094988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8" name="object 7"/>
            <p:cNvSpPr/>
            <p:nvPr/>
          </p:nvSpPr>
          <p:spPr>
            <a:xfrm>
              <a:off x="0" y="2308317"/>
              <a:ext cx="4356510" cy="4095115"/>
            </a:xfrm>
            <a:custGeom>
              <a:avLst/>
              <a:gdLst/>
              <a:ahLst/>
              <a:cxnLst/>
              <a:rect l="l" t="t" r="r" b="b"/>
              <a:pathLst>
                <a:path w="3820795" h="4095115">
                  <a:moveTo>
                    <a:pt x="1524" y="4094988"/>
                  </a:moveTo>
                  <a:lnTo>
                    <a:pt x="3822191" y="4094988"/>
                  </a:lnTo>
                  <a:lnTo>
                    <a:pt x="3822191" y="0"/>
                  </a:lnTo>
                  <a:lnTo>
                    <a:pt x="1524" y="0"/>
                  </a:lnTo>
                  <a:lnTo>
                    <a:pt x="1524" y="4094988"/>
                  </a:lnTo>
                </a:path>
              </a:pathLst>
            </a:custGeom>
            <a:solidFill>
              <a:srgbClr val="00B0F0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9" name="object 8"/>
            <p:cNvSpPr/>
            <p:nvPr/>
          </p:nvSpPr>
          <p:spPr>
            <a:xfrm>
              <a:off x="7828250" y="2308317"/>
              <a:ext cx="4363750" cy="4095115"/>
            </a:xfrm>
            <a:custGeom>
              <a:avLst/>
              <a:gdLst/>
              <a:ahLst/>
              <a:cxnLst/>
              <a:rect l="l" t="t" r="r" b="b"/>
              <a:pathLst>
                <a:path w="3827145" h="4095115">
                  <a:moveTo>
                    <a:pt x="0" y="4094988"/>
                  </a:moveTo>
                  <a:lnTo>
                    <a:pt x="3826763" y="4094988"/>
                  </a:lnTo>
                  <a:lnTo>
                    <a:pt x="3826763" y="0"/>
                  </a:lnTo>
                  <a:lnTo>
                    <a:pt x="0" y="0"/>
                  </a:lnTo>
                  <a:lnTo>
                    <a:pt x="0" y="4094988"/>
                  </a:lnTo>
                </a:path>
              </a:pathLst>
            </a:custGeom>
            <a:solidFill>
              <a:srgbClr val="2A97B8"/>
            </a:solidFill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6" name="object 5"/>
            <p:cNvSpPr txBox="1"/>
            <p:nvPr/>
          </p:nvSpPr>
          <p:spPr>
            <a:xfrm>
              <a:off x="4952306" y="2991809"/>
              <a:ext cx="2382520" cy="323165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215265" lvl="0" indent="-17208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Правил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ь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но р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спределя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ь</a:t>
              </a:r>
              <a:r>
                <a:rPr kumimoji="0" sz="1400" b="0" i="0" u="none" strike="noStrike" kern="1200" cap="none" spc="-4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овь возника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ю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щие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дачи 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ежду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персоналом</a:t>
              </a:r>
            </a:p>
            <a:p>
              <a:pPr marL="184785" marR="508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Нагляд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пред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тавлять з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гру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ку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к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ж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дого сотрудника</a:t>
              </a:r>
            </a:p>
            <a:p>
              <a:pPr marL="184785" marR="239395" lvl="0" indent="-17208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Ин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ф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ор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ирова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ь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ех работников подразде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ия</a:t>
              </a:r>
              <a:r>
                <a:rPr kumimoji="0" sz="1400" b="0" i="0" u="none" strike="noStrike" kern="1200" cap="none" spc="-4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 планах</a:t>
              </a:r>
              <a:r>
                <a:rPr kumimoji="0" sz="1400" b="0" i="0" u="none" strike="noStrike" kern="1200" cap="none" spc="-4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работы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 з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гру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ке осталь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ых</a:t>
              </a:r>
            </a:p>
            <a:p>
              <a:pPr marL="184785" marR="196215" lvl="0" indent="-17208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Обеспечить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контро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ь за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вы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ол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ением по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влен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ых</a:t>
              </a:r>
              <a:r>
                <a:rPr kumimoji="0" sz="1400" b="0" i="0" u="none" strike="noStrike" kern="1200" cap="none" spc="-5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дач</a:t>
              </a:r>
            </a:p>
          </p:txBody>
        </p:sp>
        <p:sp>
          <p:nvSpPr>
            <p:cNvPr id="7" name="object 6"/>
            <p:cNvSpPr txBox="1"/>
            <p:nvPr/>
          </p:nvSpPr>
          <p:spPr>
            <a:xfrm>
              <a:off x="5101024" y="2540981"/>
              <a:ext cx="2059939" cy="24622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600" b="1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Зачем</a:t>
              </a:r>
              <a:r>
                <a:rPr kumimoji="0" sz="1600" b="1" i="0" u="none" strike="noStrike" kern="1200" cap="none" spc="2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600" b="1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он</a:t>
              </a:r>
              <a:r>
                <a:rPr kumimoji="0" sz="1600" b="1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600" b="1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600" b="1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ужен?</a:t>
              </a: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10" name="object 9"/>
            <p:cNvSpPr txBox="1"/>
            <p:nvPr/>
          </p:nvSpPr>
          <p:spPr>
            <a:xfrm>
              <a:off x="842873" y="2991809"/>
              <a:ext cx="2585085" cy="301621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508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1F1F1"/>
                </a:buClr>
                <a:buSzTx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Доски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виз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ализ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ац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ии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– инфор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мац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ион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ый</a:t>
              </a:r>
              <a:r>
                <a:rPr kumimoji="0" sz="1400" b="0" i="0" u="none" strike="noStrike" kern="1200" cap="none" spc="-4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ц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ентр, где отобра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ж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ается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ж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ная и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фор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ц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ия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 р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боте подразде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ия (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анды),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том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чи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, текущие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 планируемые 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дачи,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гр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уз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 и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фор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ц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ия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 производител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ь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ности труда,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выяв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ы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 проб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емы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реализ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емые и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ици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тивы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по улучшению</a:t>
              </a: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11" name="object 10"/>
            <p:cNvSpPr txBox="1"/>
            <p:nvPr/>
          </p:nvSpPr>
          <p:spPr>
            <a:xfrm>
              <a:off x="763625" y="2540981"/>
              <a:ext cx="2751455" cy="24622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600" b="1" i="0" u="none" strike="noStrike" kern="1200" cap="none" spc="-1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Что</a:t>
              </a:r>
              <a:r>
                <a:rPr kumimoji="0" sz="1600" b="1" i="0" u="none" strike="noStrike" kern="1200" cap="none" spc="2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6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это</a:t>
              </a:r>
              <a:r>
                <a:rPr kumimoji="0" sz="1600" b="1" i="0" u="none" strike="noStrike" kern="1200" cap="none" spc="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6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за</a:t>
              </a:r>
              <a:r>
                <a:rPr kumimoji="0" sz="1600" b="1" i="0" u="none" strike="noStrike" kern="1200" cap="none" spc="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600" b="1" i="0" u="none" strike="noStrike" kern="1200" cap="none" spc="-1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инструмент?</a:t>
              </a: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12" name="object 11"/>
            <p:cNvSpPr txBox="1"/>
            <p:nvPr/>
          </p:nvSpPr>
          <p:spPr>
            <a:xfrm>
              <a:off x="8636507" y="3009748"/>
              <a:ext cx="2927834" cy="301621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508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1F1F1"/>
                </a:buClr>
                <a:buSzTx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остоятельное 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полнение</a:t>
              </a:r>
              <a:r>
                <a:rPr kumimoji="0" sz="1400" b="0" i="0" u="none" strike="noStrike" kern="1200" cap="none" spc="-4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те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ку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щего плана</a:t>
              </a:r>
              <a:r>
                <a:rPr kumimoji="0" sz="1400" b="0" i="0" u="none" strike="noStrike" kern="1200" cap="none" spc="-4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работ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им сотруднико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,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об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ж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дение с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ру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оводит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-2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 корректировка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при необходи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ости.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Сроч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ые 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дачи</a:t>
              </a:r>
              <a:r>
                <a:rPr kumimoji="0" sz="1400" b="0" i="0" u="none" strike="noStrike" kern="1200" cap="none" spc="-2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на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э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не ра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ещает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ру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оводит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ь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, при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этом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не</a:t>
              </a:r>
              <a:r>
                <a:rPr kumimoji="0" sz="1400" b="0" i="0" u="none" strike="noStrike" kern="1200" cap="none" spc="-2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бы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ает ставить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сотрудников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 известность,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чтобы сотрудник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нал</a:t>
              </a:r>
              <a:r>
                <a:rPr kumimoji="0" sz="1400" b="0" i="0" u="none" strike="noStrike" kern="1200" cap="none" spc="-2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об из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иях</a:t>
              </a:r>
              <a:r>
                <a:rPr kumimoji="0" sz="1400" b="0" i="0" u="none" strike="noStrike" kern="1200" cap="none" spc="-4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ус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овий вы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олне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ия</a:t>
              </a:r>
              <a:r>
                <a:rPr kumimoji="0" sz="1400" b="0" i="0" u="none" strike="noStrike" kern="1200" cap="none" spc="-55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1F1F1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дач.</a:t>
              </a: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13" name="object 12"/>
            <p:cNvSpPr txBox="1"/>
            <p:nvPr/>
          </p:nvSpPr>
          <p:spPr>
            <a:xfrm>
              <a:off x="8816338" y="2558920"/>
              <a:ext cx="2230755" cy="24622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600" b="1" i="0" u="none" strike="noStrike" kern="1200" cap="none" spc="-1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Как</a:t>
              </a:r>
              <a:r>
                <a:rPr kumimoji="0" sz="1600" b="1" i="0" u="none" strike="noStrike" kern="1200" cap="none" spc="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600" b="1" i="0" u="none" strike="noStrike" kern="1200" cap="none" spc="-1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</a:t>
              </a:r>
              <a:r>
                <a:rPr kumimoji="0" sz="1600" b="1" i="0" u="none" strike="noStrike" kern="1200" cap="none" spc="-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600" b="1" i="0" u="none" strike="noStrike" kern="1200" cap="none" spc="-1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по</a:t>
              </a:r>
              <a:r>
                <a:rPr kumimoji="0" sz="1600" b="1" i="0" u="none" strike="noStrike" kern="1200" cap="none" spc="-2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</a:t>
              </a:r>
              <a:r>
                <a:rPr kumimoji="0" sz="1600" b="1" i="0" u="none" strike="noStrike" kern="1200" cap="none" spc="-1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ь</a:t>
              </a:r>
              <a:r>
                <a:rPr kumimoji="0" sz="1600" b="1" i="0" u="none" strike="noStrike" kern="1200" cap="none" spc="-2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</a:t>
              </a:r>
              <a:r>
                <a:rPr kumimoji="0" sz="1600" b="1" i="0" u="none" strike="noStrike" kern="1200" cap="none" spc="-1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уе</a:t>
              </a:r>
              <a:r>
                <a:rPr kumimoji="0" sz="1600" b="1" i="0" u="none" strike="noStrike" kern="1200" cap="none" spc="-2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</a:t>
              </a:r>
              <a:r>
                <a:rPr kumimoji="0" sz="1600" b="1" i="0" u="none" strike="noStrike" kern="1200" cap="none" spc="-1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ся?</a:t>
              </a: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grpSp>
          <p:nvGrpSpPr>
            <p:cNvPr id="25" name="Группа 24"/>
            <p:cNvGrpSpPr/>
            <p:nvPr/>
          </p:nvGrpSpPr>
          <p:grpSpPr>
            <a:xfrm>
              <a:off x="1973633" y="1417865"/>
              <a:ext cx="568960" cy="568960"/>
              <a:chOff x="1623822" y="1417865"/>
              <a:chExt cx="568960" cy="568960"/>
            </a:xfrm>
          </p:grpSpPr>
          <p:sp>
            <p:nvSpPr>
              <p:cNvPr id="14" name="object 13"/>
              <p:cNvSpPr/>
              <p:nvPr/>
            </p:nvSpPr>
            <p:spPr>
              <a:xfrm>
                <a:off x="1623822" y="1417865"/>
                <a:ext cx="568960" cy="568960"/>
              </a:xfrm>
              <a:custGeom>
                <a:avLst/>
                <a:gdLst/>
                <a:ahLst/>
                <a:cxnLst/>
                <a:rect l="l" t="t" r="r" b="b"/>
                <a:pathLst>
                  <a:path w="568960" h="568960">
                    <a:moveTo>
                      <a:pt x="0" y="284226"/>
                    </a:moveTo>
                    <a:lnTo>
                      <a:pt x="3720" y="238123"/>
                    </a:lnTo>
                    <a:lnTo>
                      <a:pt x="14490" y="194389"/>
                    </a:lnTo>
                    <a:lnTo>
                      <a:pt x="31725" y="153608"/>
                    </a:lnTo>
                    <a:lnTo>
                      <a:pt x="54839" y="116366"/>
                    </a:lnTo>
                    <a:lnTo>
                      <a:pt x="83248" y="83248"/>
                    </a:lnTo>
                    <a:lnTo>
                      <a:pt x="116366" y="54839"/>
                    </a:lnTo>
                    <a:lnTo>
                      <a:pt x="153608" y="31725"/>
                    </a:lnTo>
                    <a:lnTo>
                      <a:pt x="194389" y="14490"/>
                    </a:lnTo>
                    <a:lnTo>
                      <a:pt x="238123" y="3720"/>
                    </a:lnTo>
                    <a:lnTo>
                      <a:pt x="284226" y="0"/>
                    </a:lnTo>
                    <a:lnTo>
                      <a:pt x="307536" y="942"/>
                    </a:lnTo>
                    <a:lnTo>
                      <a:pt x="352528" y="8260"/>
                    </a:lnTo>
                    <a:lnTo>
                      <a:pt x="394858" y="22336"/>
                    </a:lnTo>
                    <a:lnTo>
                      <a:pt x="433943" y="42583"/>
                    </a:lnTo>
                    <a:lnTo>
                      <a:pt x="469196" y="68418"/>
                    </a:lnTo>
                    <a:lnTo>
                      <a:pt x="500033" y="99255"/>
                    </a:lnTo>
                    <a:lnTo>
                      <a:pt x="525868" y="134508"/>
                    </a:lnTo>
                    <a:lnTo>
                      <a:pt x="546115" y="173593"/>
                    </a:lnTo>
                    <a:lnTo>
                      <a:pt x="560191" y="215923"/>
                    </a:lnTo>
                    <a:lnTo>
                      <a:pt x="567509" y="260915"/>
                    </a:lnTo>
                    <a:lnTo>
                      <a:pt x="568452" y="284226"/>
                    </a:lnTo>
                    <a:lnTo>
                      <a:pt x="567509" y="307536"/>
                    </a:lnTo>
                    <a:lnTo>
                      <a:pt x="560191" y="352528"/>
                    </a:lnTo>
                    <a:lnTo>
                      <a:pt x="546115" y="394858"/>
                    </a:lnTo>
                    <a:lnTo>
                      <a:pt x="525868" y="433943"/>
                    </a:lnTo>
                    <a:lnTo>
                      <a:pt x="500033" y="469196"/>
                    </a:lnTo>
                    <a:lnTo>
                      <a:pt x="469196" y="500033"/>
                    </a:lnTo>
                    <a:lnTo>
                      <a:pt x="433943" y="525868"/>
                    </a:lnTo>
                    <a:lnTo>
                      <a:pt x="394858" y="546115"/>
                    </a:lnTo>
                    <a:lnTo>
                      <a:pt x="352528" y="560191"/>
                    </a:lnTo>
                    <a:lnTo>
                      <a:pt x="307536" y="567509"/>
                    </a:lnTo>
                    <a:lnTo>
                      <a:pt x="284226" y="568452"/>
                    </a:lnTo>
                    <a:lnTo>
                      <a:pt x="260915" y="567509"/>
                    </a:lnTo>
                    <a:lnTo>
                      <a:pt x="215923" y="560191"/>
                    </a:lnTo>
                    <a:lnTo>
                      <a:pt x="173593" y="546115"/>
                    </a:lnTo>
                    <a:lnTo>
                      <a:pt x="134508" y="525868"/>
                    </a:lnTo>
                    <a:lnTo>
                      <a:pt x="99255" y="500033"/>
                    </a:lnTo>
                    <a:lnTo>
                      <a:pt x="68418" y="469196"/>
                    </a:lnTo>
                    <a:lnTo>
                      <a:pt x="42583" y="433943"/>
                    </a:lnTo>
                    <a:lnTo>
                      <a:pt x="22336" y="394858"/>
                    </a:lnTo>
                    <a:lnTo>
                      <a:pt x="8260" y="352528"/>
                    </a:lnTo>
                    <a:lnTo>
                      <a:pt x="942" y="307536"/>
                    </a:lnTo>
                    <a:lnTo>
                      <a:pt x="0" y="284226"/>
                    </a:lnTo>
                    <a:close/>
                  </a:path>
                </a:pathLst>
              </a:custGeom>
              <a:noFill/>
              <a:ln w="19812">
                <a:solidFill>
                  <a:srgbClr val="35B39D"/>
                </a:solidFill>
              </a:ln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endParaRPr>
              </a:p>
            </p:txBody>
          </p:sp>
          <p:sp>
            <p:nvSpPr>
              <p:cNvPr id="15" name="object 14"/>
              <p:cNvSpPr/>
              <p:nvPr/>
            </p:nvSpPr>
            <p:spPr>
              <a:xfrm>
                <a:off x="1760270" y="1559723"/>
                <a:ext cx="288925" cy="288925"/>
              </a:xfrm>
              <a:custGeom>
                <a:avLst/>
                <a:gdLst/>
                <a:ahLst/>
                <a:cxnLst/>
                <a:rect l="l" t="t" r="r" b="b"/>
                <a:pathLst>
                  <a:path w="288925" h="288925">
                    <a:moveTo>
                      <a:pt x="205065" y="0"/>
                    </a:moveTo>
                    <a:lnTo>
                      <a:pt x="157937" y="12319"/>
                    </a:lnTo>
                    <a:lnTo>
                      <a:pt x="125286" y="47715"/>
                    </a:lnTo>
                    <a:lnTo>
                      <a:pt x="116467" y="85128"/>
                    </a:lnTo>
                    <a:lnTo>
                      <a:pt x="117000" y="96117"/>
                    </a:lnTo>
                    <a:lnTo>
                      <a:pt x="119388" y="108174"/>
                    </a:lnTo>
                    <a:lnTo>
                      <a:pt x="119370" y="108546"/>
                    </a:lnTo>
                    <a:lnTo>
                      <a:pt x="7248" y="222013"/>
                    </a:lnTo>
                    <a:lnTo>
                      <a:pt x="1885" y="233578"/>
                    </a:lnTo>
                    <a:lnTo>
                      <a:pt x="0" y="247018"/>
                    </a:lnTo>
                    <a:lnTo>
                      <a:pt x="2256" y="257659"/>
                    </a:lnTo>
                    <a:lnTo>
                      <a:pt x="8412" y="268735"/>
                    </a:lnTo>
                    <a:lnTo>
                      <a:pt x="19218" y="280616"/>
                    </a:lnTo>
                    <a:lnTo>
                      <a:pt x="30826" y="286543"/>
                    </a:lnTo>
                    <a:lnTo>
                      <a:pt x="43510" y="288671"/>
                    </a:lnTo>
                    <a:lnTo>
                      <a:pt x="51310" y="287860"/>
                    </a:lnTo>
                    <a:lnTo>
                      <a:pt x="63413" y="283332"/>
                    </a:lnTo>
                    <a:lnTo>
                      <a:pt x="73917" y="275411"/>
                    </a:lnTo>
                    <a:lnTo>
                      <a:pt x="83586" y="266027"/>
                    </a:lnTo>
                    <a:lnTo>
                      <a:pt x="39134" y="266027"/>
                    </a:lnTo>
                    <a:lnTo>
                      <a:pt x="28270" y="260350"/>
                    </a:lnTo>
                    <a:lnTo>
                      <a:pt x="24206" y="256286"/>
                    </a:lnTo>
                    <a:lnTo>
                      <a:pt x="22174" y="251206"/>
                    </a:lnTo>
                    <a:lnTo>
                      <a:pt x="22174" y="239014"/>
                    </a:lnTo>
                    <a:lnTo>
                      <a:pt x="24206" y="233934"/>
                    </a:lnTo>
                    <a:lnTo>
                      <a:pt x="28398" y="229870"/>
                    </a:lnTo>
                    <a:lnTo>
                      <a:pt x="141681" y="116586"/>
                    </a:lnTo>
                    <a:lnTo>
                      <a:pt x="142697" y="111506"/>
                    </a:lnTo>
                    <a:lnTo>
                      <a:pt x="139042" y="97514"/>
                    </a:lnTo>
                    <a:lnTo>
                      <a:pt x="137931" y="85128"/>
                    </a:lnTo>
                    <a:lnTo>
                      <a:pt x="139163" y="72868"/>
                    </a:lnTo>
                    <a:lnTo>
                      <a:pt x="142739" y="61113"/>
                    </a:lnTo>
                    <a:lnTo>
                      <a:pt x="148659" y="50244"/>
                    </a:lnTo>
                    <a:lnTo>
                      <a:pt x="156921" y="40640"/>
                    </a:lnTo>
                    <a:lnTo>
                      <a:pt x="159969" y="36576"/>
                    </a:lnTo>
                    <a:lnTo>
                      <a:pt x="164033" y="33528"/>
                    </a:lnTo>
                    <a:lnTo>
                      <a:pt x="177325" y="26256"/>
                    </a:lnTo>
                    <a:lnTo>
                      <a:pt x="189478" y="22566"/>
                    </a:lnTo>
                    <a:lnTo>
                      <a:pt x="202387" y="21336"/>
                    </a:lnTo>
                    <a:lnTo>
                      <a:pt x="236868" y="21336"/>
                    </a:lnTo>
                    <a:lnTo>
                      <a:pt x="237820" y="20320"/>
                    </a:lnTo>
                    <a:lnTo>
                      <a:pt x="238836" y="16256"/>
                    </a:lnTo>
                    <a:lnTo>
                      <a:pt x="237820" y="12319"/>
                    </a:lnTo>
                    <a:lnTo>
                      <a:pt x="237820" y="9271"/>
                    </a:lnTo>
                    <a:lnTo>
                      <a:pt x="234899" y="6223"/>
                    </a:lnTo>
                    <a:lnTo>
                      <a:pt x="229942" y="4543"/>
                    </a:lnTo>
                    <a:lnTo>
                      <a:pt x="217501" y="1336"/>
                    </a:lnTo>
                    <a:lnTo>
                      <a:pt x="205065" y="0"/>
                    </a:lnTo>
                    <a:close/>
                  </a:path>
                  <a:path w="288925" h="288925">
                    <a:moveTo>
                      <a:pt x="177114" y="145923"/>
                    </a:moveTo>
                    <a:lnTo>
                      <a:pt x="172034" y="146939"/>
                    </a:lnTo>
                    <a:lnTo>
                      <a:pt x="168938" y="150034"/>
                    </a:lnTo>
                    <a:lnTo>
                      <a:pt x="51265" y="265069"/>
                    </a:lnTo>
                    <a:lnTo>
                      <a:pt x="39134" y="266027"/>
                    </a:lnTo>
                    <a:lnTo>
                      <a:pt x="83586" y="266027"/>
                    </a:lnTo>
                    <a:lnTo>
                      <a:pt x="182707" y="169827"/>
                    </a:lnTo>
                    <a:lnTo>
                      <a:pt x="222479" y="169827"/>
                    </a:lnTo>
                    <a:lnTo>
                      <a:pt x="231854" y="167209"/>
                    </a:lnTo>
                    <a:lnTo>
                      <a:pt x="243209" y="162138"/>
                    </a:lnTo>
                    <a:lnTo>
                      <a:pt x="253740" y="155370"/>
                    </a:lnTo>
                    <a:lnTo>
                      <a:pt x="259060" y="150639"/>
                    </a:lnTo>
                    <a:lnTo>
                      <a:pt x="205778" y="150639"/>
                    </a:lnTo>
                    <a:lnTo>
                      <a:pt x="193386" y="149961"/>
                    </a:lnTo>
                    <a:lnTo>
                      <a:pt x="177114" y="145923"/>
                    </a:lnTo>
                    <a:close/>
                  </a:path>
                  <a:path w="288925" h="288925">
                    <a:moveTo>
                      <a:pt x="222479" y="169827"/>
                    </a:moveTo>
                    <a:lnTo>
                      <a:pt x="182707" y="169827"/>
                    </a:lnTo>
                    <a:lnTo>
                      <a:pt x="195101" y="171891"/>
                    </a:lnTo>
                    <a:lnTo>
                      <a:pt x="207574" y="172120"/>
                    </a:lnTo>
                    <a:lnTo>
                      <a:pt x="219900" y="170547"/>
                    </a:lnTo>
                    <a:lnTo>
                      <a:pt x="222479" y="169827"/>
                    </a:lnTo>
                    <a:close/>
                  </a:path>
                  <a:path w="288925" h="288925">
                    <a:moveTo>
                      <a:pt x="288510" y="83170"/>
                    </a:moveTo>
                    <a:lnTo>
                      <a:pt x="267352" y="83170"/>
                    </a:lnTo>
                    <a:lnTo>
                      <a:pt x="266613" y="95871"/>
                    </a:lnTo>
                    <a:lnTo>
                      <a:pt x="263333" y="108174"/>
                    </a:lnTo>
                    <a:lnTo>
                      <a:pt x="240257" y="138613"/>
                    </a:lnTo>
                    <a:lnTo>
                      <a:pt x="205778" y="150639"/>
                    </a:lnTo>
                    <a:lnTo>
                      <a:pt x="259060" y="150639"/>
                    </a:lnTo>
                    <a:lnTo>
                      <a:pt x="263220" y="146939"/>
                    </a:lnTo>
                    <a:lnTo>
                      <a:pt x="268300" y="142875"/>
                    </a:lnTo>
                    <a:lnTo>
                      <a:pt x="272364" y="136779"/>
                    </a:lnTo>
                    <a:lnTo>
                      <a:pt x="288330" y="93976"/>
                    </a:lnTo>
                    <a:lnTo>
                      <a:pt x="288510" y="83170"/>
                    </a:lnTo>
                    <a:close/>
                  </a:path>
                  <a:path w="288925" h="288925">
                    <a:moveTo>
                      <a:pt x="236868" y="21336"/>
                    </a:moveTo>
                    <a:lnTo>
                      <a:pt x="202387" y="21336"/>
                    </a:lnTo>
                    <a:lnTo>
                      <a:pt x="206331" y="21453"/>
                    </a:lnTo>
                    <a:lnTo>
                      <a:pt x="174044" y="52735"/>
                    </a:lnTo>
                    <a:lnTo>
                      <a:pt x="171018" y="56769"/>
                    </a:lnTo>
                    <a:lnTo>
                      <a:pt x="170002" y="62865"/>
                    </a:lnTo>
                    <a:lnTo>
                      <a:pt x="175685" y="70777"/>
                    </a:lnTo>
                    <a:lnTo>
                      <a:pt x="201993" y="100448"/>
                    </a:lnTo>
                    <a:lnTo>
                      <a:pt x="221691" y="115570"/>
                    </a:lnTo>
                    <a:lnTo>
                      <a:pt x="225755" y="118618"/>
                    </a:lnTo>
                    <a:lnTo>
                      <a:pt x="231851" y="117602"/>
                    </a:lnTo>
                    <a:lnTo>
                      <a:pt x="235023" y="114435"/>
                    </a:lnTo>
                    <a:lnTo>
                      <a:pt x="258012" y="92202"/>
                    </a:lnTo>
                    <a:lnTo>
                      <a:pt x="226771" y="92202"/>
                    </a:lnTo>
                    <a:lnTo>
                      <a:pt x="220675" y="88138"/>
                    </a:lnTo>
                    <a:lnTo>
                      <a:pt x="215580" y="83170"/>
                    </a:lnTo>
                    <a:lnTo>
                      <a:pt x="205435" y="73025"/>
                    </a:lnTo>
                    <a:lnTo>
                      <a:pt x="200482" y="67945"/>
                    </a:lnTo>
                    <a:lnTo>
                      <a:pt x="196448" y="61820"/>
                    </a:lnTo>
                    <a:lnTo>
                      <a:pt x="235915" y="22352"/>
                    </a:lnTo>
                    <a:lnTo>
                      <a:pt x="236868" y="21336"/>
                    </a:lnTo>
                    <a:close/>
                  </a:path>
                  <a:path w="288925" h="288925">
                    <a:moveTo>
                      <a:pt x="272364" y="49784"/>
                    </a:moveTo>
                    <a:lnTo>
                      <a:pt x="268300" y="50800"/>
                    </a:lnTo>
                    <a:lnTo>
                      <a:pt x="266239" y="52735"/>
                    </a:lnTo>
                    <a:lnTo>
                      <a:pt x="226771" y="92202"/>
                    </a:lnTo>
                    <a:lnTo>
                      <a:pt x="258012" y="92202"/>
                    </a:lnTo>
                    <a:lnTo>
                      <a:pt x="267352" y="83170"/>
                    </a:lnTo>
                    <a:lnTo>
                      <a:pt x="288510" y="83170"/>
                    </a:lnTo>
                    <a:lnTo>
                      <a:pt x="279349" y="50800"/>
                    </a:lnTo>
                    <a:lnTo>
                      <a:pt x="276301" y="50800"/>
                    </a:lnTo>
                    <a:lnTo>
                      <a:pt x="272364" y="49784"/>
                    </a:lnTo>
                    <a:close/>
                  </a:path>
                </a:pathLst>
              </a:custGeom>
              <a:solidFill>
                <a:srgbClr val="35B39D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endParaRPr>
              </a:p>
            </p:txBody>
          </p:sp>
        </p:grpSp>
        <p:grpSp>
          <p:nvGrpSpPr>
            <p:cNvPr id="24" name="Группа 23"/>
            <p:cNvGrpSpPr/>
            <p:nvPr/>
          </p:nvGrpSpPr>
          <p:grpSpPr>
            <a:xfrm>
              <a:off x="5810434" y="1417865"/>
              <a:ext cx="568960" cy="568960"/>
              <a:chOff x="5061965" y="1417865"/>
              <a:chExt cx="568960" cy="568960"/>
            </a:xfrm>
          </p:grpSpPr>
          <p:sp>
            <p:nvSpPr>
              <p:cNvPr id="16" name="object 15"/>
              <p:cNvSpPr/>
              <p:nvPr/>
            </p:nvSpPr>
            <p:spPr>
              <a:xfrm>
                <a:off x="5061965" y="1417865"/>
                <a:ext cx="568960" cy="568960"/>
              </a:xfrm>
              <a:custGeom>
                <a:avLst/>
                <a:gdLst/>
                <a:ahLst/>
                <a:cxnLst/>
                <a:rect l="l" t="t" r="r" b="b"/>
                <a:pathLst>
                  <a:path w="568960" h="568960">
                    <a:moveTo>
                      <a:pt x="0" y="284226"/>
                    </a:moveTo>
                    <a:lnTo>
                      <a:pt x="3720" y="238123"/>
                    </a:lnTo>
                    <a:lnTo>
                      <a:pt x="14490" y="194389"/>
                    </a:lnTo>
                    <a:lnTo>
                      <a:pt x="31725" y="153608"/>
                    </a:lnTo>
                    <a:lnTo>
                      <a:pt x="54839" y="116366"/>
                    </a:lnTo>
                    <a:lnTo>
                      <a:pt x="83248" y="83248"/>
                    </a:lnTo>
                    <a:lnTo>
                      <a:pt x="116366" y="54839"/>
                    </a:lnTo>
                    <a:lnTo>
                      <a:pt x="153608" y="31725"/>
                    </a:lnTo>
                    <a:lnTo>
                      <a:pt x="194389" y="14490"/>
                    </a:lnTo>
                    <a:lnTo>
                      <a:pt x="238123" y="3720"/>
                    </a:lnTo>
                    <a:lnTo>
                      <a:pt x="284225" y="0"/>
                    </a:lnTo>
                    <a:lnTo>
                      <a:pt x="307536" y="942"/>
                    </a:lnTo>
                    <a:lnTo>
                      <a:pt x="352528" y="8260"/>
                    </a:lnTo>
                    <a:lnTo>
                      <a:pt x="394858" y="22336"/>
                    </a:lnTo>
                    <a:lnTo>
                      <a:pt x="433943" y="42583"/>
                    </a:lnTo>
                    <a:lnTo>
                      <a:pt x="469196" y="68418"/>
                    </a:lnTo>
                    <a:lnTo>
                      <a:pt x="500033" y="99255"/>
                    </a:lnTo>
                    <a:lnTo>
                      <a:pt x="525868" y="134508"/>
                    </a:lnTo>
                    <a:lnTo>
                      <a:pt x="546115" y="173593"/>
                    </a:lnTo>
                    <a:lnTo>
                      <a:pt x="560191" y="215923"/>
                    </a:lnTo>
                    <a:lnTo>
                      <a:pt x="567509" y="260915"/>
                    </a:lnTo>
                    <a:lnTo>
                      <a:pt x="568451" y="284226"/>
                    </a:lnTo>
                    <a:lnTo>
                      <a:pt x="567509" y="307536"/>
                    </a:lnTo>
                    <a:lnTo>
                      <a:pt x="560191" y="352528"/>
                    </a:lnTo>
                    <a:lnTo>
                      <a:pt x="546115" y="394858"/>
                    </a:lnTo>
                    <a:lnTo>
                      <a:pt x="525868" y="433943"/>
                    </a:lnTo>
                    <a:lnTo>
                      <a:pt x="500033" y="469196"/>
                    </a:lnTo>
                    <a:lnTo>
                      <a:pt x="469196" y="500033"/>
                    </a:lnTo>
                    <a:lnTo>
                      <a:pt x="433943" y="525868"/>
                    </a:lnTo>
                    <a:lnTo>
                      <a:pt x="394858" y="546115"/>
                    </a:lnTo>
                    <a:lnTo>
                      <a:pt x="352528" y="560191"/>
                    </a:lnTo>
                    <a:lnTo>
                      <a:pt x="307536" y="567509"/>
                    </a:lnTo>
                    <a:lnTo>
                      <a:pt x="284225" y="568452"/>
                    </a:lnTo>
                    <a:lnTo>
                      <a:pt x="260915" y="567509"/>
                    </a:lnTo>
                    <a:lnTo>
                      <a:pt x="215923" y="560191"/>
                    </a:lnTo>
                    <a:lnTo>
                      <a:pt x="173593" y="546115"/>
                    </a:lnTo>
                    <a:lnTo>
                      <a:pt x="134508" y="525868"/>
                    </a:lnTo>
                    <a:lnTo>
                      <a:pt x="99255" y="500033"/>
                    </a:lnTo>
                    <a:lnTo>
                      <a:pt x="68418" y="469196"/>
                    </a:lnTo>
                    <a:lnTo>
                      <a:pt x="42583" y="433943"/>
                    </a:lnTo>
                    <a:lnTo>
                      <a:pt x="22336" y="394858"/>
                    </a:lnTo>
                    <a:lnTo>
                      <a:pt x="8260" y="352528"/>
                    </a:lnTo>
                    <a:lnTo>
                      <a:pt x="942" y="307536"/>
                    </a:lnTo>
                    <a:lnTo>
                      <a:pt x="0" y="284226"/>
                    </a:lnTo>
                    <a:close/>
                  </a:path>
                </a:pathLst>
              </a:custGeom>
              <a:ln w="19812">
                <a:solidFill>
                  <a:srgbClr val="7E7E7E"/>
                </a:solidFill>
              </a:ln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endParaRPr>
              </a:p>
            </p:txBody>
          </p:sp>
          <p:sp>
            <p:nvSpPr>
              <p:cNvPr id="17" name="object 16"/>
              <p:cNvSpPr/>
              <p:nvPr/>
            </p:nvSpPr>
            <p:spPr>
              <a:xfrm>
                <a:off x="5178552" y="1535721"/>
                <a:ext cx="334010" cy="334010"/>
              </a:xfrm>
              <a:custGeom>
                <a:avLst/>
                <a:gdLst/>
                <a:ahLst/>
                <a:cxnLst/>
                <a:rect l="l" t="t" r="r" b="b"/>
                <a:pathLst>
                  <a:path w="334010" h="334010">
                    <a:moveTo>
                      <a:pt x="143890" y="287020"/>
                    </a:moveTo>
                    <a:lnTo>
                      <a:pt x="109472" y="287020"/>
                    </a:lnTo>
                    <a:lnTo>
                      <a:pt x="113664" y="288289"/>
                    </a:lnTo>
                    <a:lnTo>
                      <a:pt x="122047" y="293370"/>
                    </a:lnTo>
                    <a:lnTo>
                      <a:pt x="122047" y="323850"/>
                    </a:lnTo>
                    <a:lnTo>
                      <a:pt x="125095" y="328930"/>
                    </a:lnTo>
                    <a:lnTo>
                      <a:pt x="130428" y="330200"/>
                    </a:lnTo>
                    <a:lnTo>
                      <a:pt x="137668" y="331470"/>
                    </a:lnTo>
                    <a:lnTo>
                      <a:pt x="145034" y="334010"/>
                    </a:lnTo>
                    <a:lnTo>
                      <a:pt x="180467" y="334010"/>
                    </a:lnTo>
                    <a:lnTo>
                      <a:pt x="202311" y="330200"/>
                    </a:lnTo>
                    <a:lnTo>
                      <a:pt x="207518" y="328930"/>
                    </a:lnTo>
                    <a:lnTo>
                      <a:pt x="210693" y="323850"/>
                    </a:lnTo>
                    <a:lnTo>
                      <a:pt x="210693" y="311150"/>
                    </a:lnTo>
                    <a:lnTo>
                      <a:pt x="151257" y="311150"/>
                    </a:lnTo>
                    <a:lnTo>
                      <a:pt x="148082" y="309880"/>
                    </a:lnTo>
                    <a:lnTo>
                      <a:pt x="143890" y="309880"/>
                    </a:lnTo>
                    <a:lnTo>
                      <a:pt x="143890" y="287020"/>
                    </a:lnTo>
                    <a:close/>
                  </a:path>
                  <a:path w="334010" h="334010">
                    <a:moveTo>
                      <a:pt x="230505" y="261620"/>
                    </a:moveTo>
                    <a:lnTo>
                      <a:pt x="225298" y="261620"/>
                    </a:lnTo>
                    <a:lnTo>
                      <a:pt x="221107" y="264160"/>
                    </a:lnTo>
                    <a:lnTo>
                      <a:pt x="209276" y="269239"/>
                    </a:lnTo>
                    <a:lnTo>
                      <a:pt x="197471" y="273050"/>
                    </a:lnTo>
                    <a:lnTo>
                      <a:pt x="191897" y="275589"/>
                    </a:lnTo>
                    <a:lnTo>
                      <a:pt x="188722" y="279400"/>
                    </a:lnTo>
                    <a:lnTo>
                      <a:pt x="188722" y="309880"/>
                    </a:lnTo>
                    <a:lnTo>
                      <a:pt x="185674" y="309880"/>
                    </a:lnTo>
                    <a:lnTo>
                      <a:pt x="181483" y="311150"/>
                    </a:lnTo>
                    <a:lnTo>
                      <a:pt x="210693" y="311150"/>
                    </a:lnTo>
                    <a:lnTo>
                      <a:pt x="210693" y="293370"/>
                    </a:lnTo>
                    <a:lnTo>
                      <a:pt x="215900" y="290830"/>
                    </a:lnTo>
                    <a:lnTo>
                      <a:pt x="220090" y="288289"/>
                    </a:lnTo>
                    <a:lnTo>
                      <a:pt x="224282" y="287020"/>
                    </a:lnTo>
                    <a:lnTo>
                      <a:pt x="281654" y="287020"/>
                    </a:lnTo>
                    <a:lnTo>
                      <a:pt x="285697" y="283210"/>
                    </a:lnTo>
                    <a:lnTo>
                      <a:pt x="251333" y="283210"/>
                    </a:lnTo>
                    <a:lnTo>
                      <a:pt x="233680" y="265430"/>
                    </a:lnTo>
                    <a:lnTo>
                      <a:pt x="230505" y="261620"/>
                    </a:lnTo>
                    <a:close/>
                  </a:path>
                  <a:path w="334010" h="334010">
                    <a:moveTo>
                      <a:pt x="86613" y="22860"/>
                    </a:moveTo>
                    <a:lnTo>
                      <a:pt x="81407" y="22860"/>
                    </a:lnTo>
                    <a:lnTo>
                      <a:pt x="76200" y="25400"/>
                    </a:lnTo>
                    <a:lnTo>
                      <a:pt x="69850" y="30480"/>
                    </a:lnTo>
                    <a:lnTo>
                      <a:pt x="66801" y="33020"/>
                    </a:lnTo>
                    <a:lnTo>
                      <a:pt x="56925" y="40639"/>
                    </a:lnTo>
                    <a:lnTo>
                      <a:pt x="47649" y="49530"/>
                    </a:lnTo>
                    <a:lnTo>
                      <a:pt x="39075" y="58420"/>
                    </a:lnTo>
                    <a:lnTo>
                      <a:pt x="30225" y="69850"/>
                    </a:lnTo>
                    <a:lnTo>
                      <a:pt x="28194" y="73660"/>
                    </a:lnTo>
                    <a:lnTo>
                      <a:pt x="26035" y="76200"/>
                    </a:lnTo>
                    <a:lnTo>
                      <a:pt x="22987" y="81280"/>
                    </a:lnTo>
                    <a:lnTo>
                      <a:pt x="24002" y="87630"/>
                    </a:lnTo>
                    <a:lnTo>
                      <a:pt x="27177" y="90170"/>
                    </a:lnTo>
                    <a:lnTo>
                      <a:pt x="45845" y="109220"/>
                    </a:lnTo>
                    <a:lnTo>
                      <a:pt x="43814" y="113030"/>
                    </a:lnTo>
                    <a:lnTo>
                      <a:pt x="42799" y="116839"/>
                    </a:lnTo>
                    <a:lnTo>
                      <a:pt x="40639" y="123189"/>
                    </a:lnTo>
                    <a:lnTo>
                      <a:pt x="9398" y="123189"/>
                    </a:lnTo>
                    <a:lnTo>
                      <a:pt x="4190" y="125730"/>
                    </a:lnTo>
                    <a:lnTo>
                      <a:pt x="3175" y="130810"/>
                    </a:lnTo>
                    <a:lnTo>
                      <a:pt x="2032" y="138430"/>
                    </a:lnTo>
                    <a:lnTo>
                      <a:pt x="0" y="152400"/>
                    </a:lnTo>
                    <a:lnTo>
                      <a:pt x="0" y="180339"/>
                    </a:lnTo>
                    <a:lnTo>
                      <a:pt x="1015" y="186689"/>
                    </a:lnTo>
                    <a:lnTo>
                      <a:pt x="2032" y="195580"/>
                    </a:lnTo>
                    <a:lnTo>
                      <a:pt x="3175" y="203200"/>
                    </a:lnTo>
                    <a:lnTo>
                      <a:pt x="4190" y="208280"/>
                    </a:lnTo>
                    <a:lnTo>
                      <a:pt x="9398" y="212089"/>
                    </a:lnTo>
                    <a:lnTo>
                      <a:pt x="40639" y="212089"/>
                    </a:lnTo>
                    <a:lnTo>
                      <a:pt x="42799" y="215900"/>
                    </a:lnTo>
                    <a:lnTo>
                      <a:pt x="43814" y="219710"/>
                    </a:lnTo>
                    <a:lnTo>
                      <a:pt x="45847" y="223520"/>
                    </a:lnTo>
                    <a:lnTo>
                      <a:pt x="27179" y="242570"/>
                    </a:lnTo>
                    <a:lnTo>
                      <a:pt x="24002" y="246380"/>
                    </a:lnTo>
                    <a:lnTo>
                      <a:pt x="22987" y="251460"/>
                    </a:lnTo>
                    <a:lnTo>
                      <a:pt x="26035" y="256539"/>
                    </a:lnTo>
                    <a:lnTo>
                      <a:pt x="28194" y="259080"/>
                    </a:lnTo>
                    <a:lnTo>
                      <a:pt x="30225" y="262889"/>
                    </a:lnTo>
                    <a:lnTo>
                      <a:pt x="32385" y="264160"/>
                    </a:lnTo>
                    <a:lnTo>
                      <a:pt x="32385" y="265430"/>
                    </a:lnTo>
                    <a:lnTo>
                      <a:pt x="33400" y="266700"/>
                    </a:lnTo>
                    <a:lnTo>
                      <a:pt x="33400" y="267970"/>
                    </a:lnTo>
                    <a:lnTo>
                      <a:pt x="34417" y="267970"/>
                    </a:lnTo>
                    <a:lnTo>
                      <a:pt x="42258" y="278130"/>
                    </a:lnTo>
                    <a:lnTo>
                      <a:pt x="50988" y="287020"/>
                    </a:lnTo>
                    <a:lnTo>
                      <a:pt x="60455" y="295910"/>
                    </a:lnTo>
                    <a:lnTo>
                      <a:pt x="65659" y="298450"/>
                    </a:lnTo>
                    <a:lnTo>
                      <a:pt x="67818" y="300989"/>
                    </a:lnTo>
                    <a:lnTo>
                      <a:pt x="70865" y="303530"/>
                    </a:lnTo>
                    <a:lnTo>
                      <a:pt x="74040" y="304800"/>
                    </a:lnTo>
                    <a:lnTo>
                      <a:pt x="76200" y="307339"/>
                    </a:lnTo>
                    <a:lnTo>
                      <a:pt x="81407" y="309880"/>
                    </a:lnTo>
                    <a:lnTo>
                      <a:pt x="86613" y="309880"/>
                    </a:lnTo>
                    <a:lnTo>
                      <a:pt x="90677" y="304800"/>
                    </a:lnTo>
                    <a:lnTo>
                      <a:pt x="109472" y="287020"/>
                    </a:lnTo>
                    <a:lnTo>
                      <a:pt x="143890" y="287020"/>
                    </a:lnTo>
                    <a:lnTo>
                      <a:pt x="143890" y="283210"/>
                    </a:lnTo>
                    <a:lnTo>
                      <a:pt x="81407" y="283210"/>
                    </a:lnTo>
                    <a:lnTo>
                      <a:pt x="80263" y="281939"/>
                    </a:lnTo>
                    <a:lnTo>
                      <a:pt x="79248" y="281939"/>
                    </a:lnTo>
                    <a:lnTo>
                      <a:pt x="69276" y="273050"/>
                    </a:lnTo>
                    <a:lnTo>
                      <a:pt x="60223" y="264160"/>
                    </a:lnTo>
                    <a:lnTo>
                      <a:pt x="52336" y="254000"/>
                    </a:lnTo>
                    <a:lnTo>
                      <a:pt x="51053" y="254000"/>
                    </a:lnTo>
                    <a:lnTo>
                      <a:pt x="51053" y="252730"/>
                    </a:lnTo>
                    <a:lnTo>
                      <a:pt x="50037" y="251460"/>
                    </a:lnTo>
                    <a:lnTo>
                      <a:pt x="67818" y="233680"/>
                    </a:lnTo>
                    <a:lnTo>
                      <a:pt x="70865" y="229870"/>
                    </a:lnTo>
                    <a:lnTo>
                      <a:pt x="72009" y="224789"/>
                    </a:lnTo>
                    <a:lnTo>
                      <a:pt x="69850" y="220980"/>
                    </a:lnTo>
                    <a:lnTo>
                      <a:pt x="64063" y="209550"/>
                    </a:lnTo>
                    <a:lnTo>
                      <a:pt x="59659" y="198120"/>
                    </a:lnTo>
                    <a:lnTo>
                      <a:pt x="58420" y="193039"/>
                    </a:lnTo>
                    <a:lnTo>
                      <a:pt x="54228" y="189230"/>
                    </a:lnTo>
                    <a:lnTo>
                      <a:pt x="24002" y="189230"/>
                    </a:lnTo>
                    <a:lnTo>
                      <a:pt x="22987" y="185420"/>
                    </a:lnTo>
                    <a:lnTo>
                      <a:pt x="22987" y="177800"/>
                    </a:lnTo>
                    <a:lnTo>
                      <a:pt x="21844" y="175260"/>
                    </a:lnTo>
                    <a:lnTo>
                      <a:pt x="21844" y="158750"/>
                    </a:lnTo>
                    <a:lnTo>
                      <a:pt x="22987" y="154939"/>
                    </a:lnTo>
                    <a:lnTo>
                      <a:pt x="22987" y="147320"/>
                    </a:lnTo>
                    <a:lnTo>
                      <a:pt x="24002" y="144780"/>
                    </a:lnTo>
                    <a:lnTo>
                      <a:pt x="54228" y="144780"/>
                    </a:lnTo>
                    <a:lnTo>
                      <a:pt x="58420" y="140970"/>
                    </a:lnTo>
                    <a:lnTo>
                      <a:pt x="59436" y="135889"/>
                    </a:lnTo>
                    <a:lnTo>
                      <a:pt x="63722" y="124460"/>
                    </a:lnTo>
                    <a:lnTo>
                      <a:pt x="69482" y="113030"/>
                    </a:lnTo>
                    <a:lnTo>
                      <a:pt x="72009" y="107950"/>
                    </a:lnTo>
                    <a:lnTo>
                      <a:pt x="70865" y="102870"/>
                    </a:lnTo>
                    <a:lnTo>
                      <a:pt x="67818" y="99060"/>
                    </a:lnTo>
                    <a:lnTo>
                      <a:pt x="50037" y="81280"/>
                    </a:lnTo>
                    <a:lnTo>
                      <a:pt x="59102" y="69850"/>
                    </a:lnTo>
                    <a:lnTo>
                      <a:pt x="67904" y="60960"/>
                    </a:lnTo>
                    <a:lnTo>
                      <a:pt x="77636" y="52070"/>
                    </a:lnTo>
                    <a:lnTo>
                      <a:pt x="80263" y="50800"/>
                    </a:lnTo>
                    <a:lnTo>
                      <a:pt x="81407" y="49530"/>
                    </a:lnTo>
                    <a:lnTo>
                      <a:pt x="143890" y="49530"/>
                    </a:lnTo>
                    <a:lnTo>
                      <a:pt x="143890" y="46989"/>
                    </a:lnTo>
                    <a:lnTo>
                      <a:pt x="109474" y="46989"/>
                    </a:lnTo>
                    <a:lnTo>
                      <a:pt x="90679" y="27939"/>
                    </a:lnTo>
                    <a:lnTo>
                      <a:pt x="86613" y="22860"/>
                    </a:lnTo>
                    <a:close/>
                  </a:path>
                  <a:path w="334010" h="334010">
                    <a:moveTo>
                      <a:pt x="281654" y="287020"/>
                    </a:moveTo>
                    <a:lnTo>
                      <a:pt x="224282" y="287020"/>
                    </a:lnTo>
                    <a:lnTo>
                      <a:pt x="243076" y="304800"/>
                    </a:lnTo>
                    <a:lnTo>
                      <a:pt x="246125" y="309880"/>
                    </a:lnTo>
                    <a:lnTo>
                      <a:pt x="252349" y="309880"/>
                    </a:lnTo>
                    <a:lnTo>
                      <a:pt x="256539" y="307339"/>
                    </a:lnTo>
                    <a:lnTo>
                      <a:pt x="262889" y="302260"/>
                    </a:lnTo>
                    <a:lnTo>
                      <a:pt x="265938" y="299720"/>
                    </a:lnTo>
                    <a:lnTo>
                      <a:pt x="276263" y="292100"/>
                    </a:lnTo>
                    <a:lnTo>
                      <a:pt x="281654" y="287020"/>
                    </a:lnTo>
                    <a:close/>
                  </a:path>
                  <a:path w="334010" h="334010">
                    <a:moveTo>
                      <a:pt x="108458" y="261620"/>
                    </a:moveTo>
                    <a:lnTo>
                      <a:pt x="102235" y="261620"/>
                    </a:lnTo>
                    <a:lnTo>
                      <a:pt x="99060" y="265430"/>
                    </a:lnTo>
                    <a:lnTo>
                      <a:pt x="81407" y="283210"/>
                    </a:lnTo>
                    <a:lnTo>
                      <a:pt x="143890" y="283210"/>
                    </a:lnTo>
                    <a:lnTo>
                      <a:pt x="143890" y="279400"/>
                    </a:lnTo>
                    <a:lnTo>
                      <a:pt x="140843" y="275589"/>
                    </a:lnTo>
                    <a:lnTo>
                      <a:pt x="136651" y="273050"/>
                    </a:lnTo>
                    <a:lnTo>
                      <a:pt x="124399" y="269239"/>
                    </a:lnTo>
                    <a:lnTo>
                      <a:pt x="112967" y="264160"/>
                    </a:lnTo>
                    <a:lnTo>
                      <a:pt x="108458" y="261620"/>
                    </a:lnTo>
                    <a:close/>
                  </a:path>
                  <a:path w="334010" h="334010">
                    <a:moveTo>
                      <a:pt x="284686" y="49530"/>
                    </a:moveTo>
                    <a:lnTo>
                      <a:pt x="251333" y="49530"/>
                    </a:lnTo>
                    <a:lnTo>
                      <a:pt x="252349" y="50800"/>
                    </a:lnTo>
                    <a:lnTo>
                      <a:pt x="253492" y="50800"/>
                    </a:lnTo>
                    <a:lnTo>
                      <a:pt x="253492" y="52070"/>
                    </a:lnTo>
                    <a:lnTo>
                      <a:pt x="254508" y="52070"/>
                    </a:lnTo>
                    <a:lnTo>
                      <a:pt x="263804" y="59689"/>
                    </a:lnTo>
                    <a:lnTo>
                      <a:pt x="272851" y="68580"/>
                    </a:lnTo>
                    <a:lnTo>
                      <a:pt x="281559" y="78739"/>
                    </a:lnTo>
                    <a:lnTo>
                      <a:pt x="281559" y="80010"/>
                    </a:lnTo>
                    <a:lnTo>
                      <a:pt x="282701" y="81280"/>
                    </a:lnTo>
                    <a:lnTo>
                      <a:pt x="265938" y="99060"/>
                    </a:lnTo>
                    <a:lnTo>
                      <a:pt x="261747" y="102870"/>
                    </a:lnTo>
                    <a:lnTo>
                      <a:pt x="260731" y="107950"/>
                    </a:lnTo>
                    <a:lnTo>
                      <a:pt x="263906" y="111760"/>
                    </a:lnTo>
                    <a:lnTo>
                      <a:pt x="269298" y="123189"/>
                    </a:lnTo>
                    <a:lnTo>
                      <a:pt x="273208" y="135889"/>
                    </a:lnTo>
                    <a:lnTo>
                      <a:pt x="274320" y="140970"/>
                    </a:lnTo>
                    <a:lnTo>
                      <a:pt x="279526" y="144780"/>
                    </a:lnTo>
                    <a:lnTo>
                      <a:pt x="309752" y="144780"/>
                    </a:lnTo>
                    <a:lnTo>
                      <a:pt x="309752" y="152400"/>
                    </a:lnTo>
                    <a:lnTo>
                      <a:pt x="310769" y="154939"/>
                    </a:lnTo>
                    <a:lnTo>
                      <a:pt x="310769" y="177800"/>
                    </a:lnTo>
                    <a:lnTo>
                      <a:pt x="309752" y="181610"/>
                    </a:lnTo>
                    <a:lnTo>
                      <a:pt x="309752" y="189230"/>
                    </a:lnTo>
                    <a:lnTo>
                      <a:pt x="279526" y="189230"/>
                    </a:lnTo>
                    <a:lnTo>
                      <a:pt x="274320" y="193039"/>
                    </a:lnTo>
                    <a:lnTo>
                      <a:pt x="273303" y="196850"/>
                    </a:lnTo>
                    <a:lnTo>
                      <a:pt x="269456" y="209550"/>
                    </a:lnTo>
                    <a:lnTo>
                      <a:pt x="264145" y="220980"/>
                    </a:lnTo>
                    <a:lnTo>
                      <a:pt x="260731" y="224789"/>
                    </a:lnTo>
                    <a:lnTo>
                      <a:pt x="261747" y="229870"/>
                    </a:lnTo>
                    <a:lnTo>
                      <a:pt x="265938" y="233680"/>
                    </a:lnTo>
                    <a:lnTo>
                      <a:pt x="283718" y="251460"/>
                    </a:lnTo>
                    <a:lnTo>
                      <a:pt x="282701" y="251460"/>
                    </a:lnTo>
                    <a:lnTo>
                      <a:pt x="282701" y="252730"/>
                    </a:lnTo>
                    <a:lnTo>
                      <a:pt x="274472" y="262889"/>
                    </a:lnTo>
                    <a:lnTo>
                      <a:pt x="265448" y="271780"/>
                    </a:lnTo>
                    <a:lnTo>
                      <a:pt x="255980" y="280670"/>
                    </a:lnTo>
                    <a:lnTo>
                      <a:pt x="252349" y="281939"/>
                    </a:lnTo>
                    <a:lnTo>
                      <a:pt x="252349" y="283210"/>
                    </a:lnTo>
                    <a:lnTo>
                      <a:pt x="285697" y="283210"/>
                    </a:lnTo>
                    <a:lnTo>
                      <a:pt x="294254" y="274320"/>
                    </a:lnTo>
                    <a:lnTo>
                      <a:pt x="302513" y="264160"/>
                    </a:lnTo>
                    <a:lnTo>
                      <a:pt x="304546" y="259080"/>
                    </a:lnTo>
                    <a:lnTo>
                      <a:pt x="306577" y="256539"/>
                    </a:lnTo>
                    <a:lnTo>
                      <a:pt x="309752" y="251460"/>
                    </a:lnTo>
                    <a:lnTo>
                      <a:pt x="308737" y="246380"/>
                    </a:lnTo>
                    <a:lnTo>
                      <a:pt x="286767" y="223520"/>
                    </a:lnTo>
                    <a:lnTo>
                      <a:pt x="288925" y="219710"/>
                    </a:lnTo>
                    <a:lnTo>
                      <a:pt x="290957" y="215900"/>
                    </a:lnTo>
                    <a:lnTo>
                      <a:pt x="291973" y="212089"/>
                    </a:lnTo>
                    <a:lnTo>
                      <a:pt x="323342" y="212089"/>
                    </a:lnTo>
                    <a:lnTo>
                      <a:pt x="328549" y="208280"/>
                    </a:lnTo>
                    <a:lnTo>
                      <a:pt x="329564" y="203200"/>
                    </a:lnTo>
                    <a:lnTo>
                      <a:pt x="331724" y="186689"/>
                    </a:lnTo>
                    <a:lnTo>
                      <a:pt x="332739" y="180339"/>
                    </a:lnTo>
                    <a:lnTo>
                      <a:pt x="332739" y="175260"/>
                    </a:lnTo>
                    <a:lnTo>
                      <a:pt x="333756" y="170180"/>
                    </a:lnTo>
                    <a:lnTo>
                      <a:pt x="333756" y="152400"/>
                    </a:lnTo>
                    <a:lnTo>
                      <a:pt x="331724" y="146050"/>
                    </a:lnTo>
                    <a:lnTo>
                      <a:pt x="331724" y="138430"/>
                    </a:lnTo>
                    <a:lnTo>
                      <a:pt x="329564" y="130810"/>
                    </a:lnTo>
                    <a:lnTo>
                      <a:pt x="328549" y="125730"/>
                    </a:lnTo>
                    <a:lnTo>
                      <a:pt x="323342" y="123189"/>
                    </a:lnTo>
                    <a:lnTo>
                      <a:pt x="291973" y="123189"/>
                    </a:lnTo>
                    <a:lnTo>
                      <a:pt x="290957" y="116839"/>
                    </a:lnTo>
                    <a:lnTo>
                      <a:pt x="288925" y="113030"/>
                    </a:lnTo>
                    <a:lnTo>
                      <a:pt x="286765" y="109220"/>
                    </a:lnTo>
                    <a:lnTo>
                      <a:pt x="308737" y="87630"/>
                    </a:lnTo>
                    <a:lnTo>
                      <a:pt x="309752" y="81280"/>
                    </a:lnTo>
                    <a:lnTo>
                      <a:pt x="306577" y="76200"/>
                    </a:lnTo>
                    <a:lnTo>
                      <a:pt x="305562" y="73660"/>
                    </a:lnTo>
                    <a:lnTo>
                      <a:pt x="303530" y="69850"/>
                    </a:lnTo>
                    <a:lnTo>
                      <a:pt x="301371" y="68580"/>
                    </a:lnTo>
                    <a:lnTo>
                      <a:pt x="300355" y="67310"/>
                    </a:lnTo>
                    <a:lnTo>
                      <a:pt x="300355" y="66039"/>
                    </a:lnTo>
                    <a:lnTo>
                      <a:pt x="299338" y="66039"/>
                    </a:lnTo>
                    <a:lnTo>
                      <a:pt x="299338" y="64770"/>
                    </a:lnTo>
                    <a:lnTo>
                      <a:pt x="291000" y="55880"/>
                    </a:lnTo>
                    <a:lnTo>
                      <a:pt x="284686" y="49530"/>
                    </a:lnTo>
                    <a:close/>
                  </a:path>
                  <a:path w="334010" h="334010">
                    <a:moveTo>
                      <a:pt x="143890" y="49530"/>
                    </a:moveTo>
                    <a:lnTo>
                      <a:pt x="81407" y="49530"/>
                    </a:lnTo>
                    <a:lnTo>
                      <a:pt x="99060" y="67310"/>
                    </a:lnTo>
                    <a:lnTo>
                      <a:pt x="102235" y="71120"/>
                    </a:lnTo>
                    <a:lnTo>
                      <a:pt x="108458" y="71120"/>
                    </a:lnTo>
                    <a:lnTo>
                      <a:pt x="112649" y="69850"/>
                    </a:lnTo>
                    <a:lnTo>
                      <a:pt x="124044" y="63500"/>
                    </a:lnTo>
                    <a:lnTo>
                      <a:pt x="136283" y="59689"/>
                    </a:lnTo>
                    <a:lnTo>
                      <a:pt x="140843" y="58420"/>
                    </a:lnTo>
                    <a:lnTo>
                      <a:pt x="143890" y="53339"/>
                    </a:lnTo>
                    <a:lnTo>
                      <a:pt x="143890" y="49530"/>
                    </a:lnTo>
                    <a:close/>
                  </a:path>
                  <a:path w="334010" h="334010">
                    <a:moveTo>
                      <a:pt x="210693" y="21589"/>
                    </a:moveTo>
                    <a:lnTo>
                      <a:pt x="170052" y="21589"/>
                    </a:lnTo>
                    <a:lnTo>
                      <a:pt x="178308" y="22860"/>
                    </a:lnTo>
                    <a:lnTo>
                      <a:pt x="188722" y="22860"/>
                    </a:lnTo>
                    <a:lnTo>
                      <a:pt x="188722" y="53339"/>
                    </a:lnTo>
                    <a:lnTo>
                      <a:pt x="191897" y="58420"/>
                    </a:lnTo>
                    <a:lnTo>
                      <a:pt x="197103" y="59689"/>
                    </a:lnTo>
                    <a:lnTo>
                      <a:pt x="208934" y="63500"/>
                    </a:lnTo>
                    <a:lnTo>
                      <a:pt x="220739" y="68580"/>
                    </a:lnTo>
                    <a:lnTo>
                      <a:pt x="225298" y="71120"/>
                    </a:lnTo>
                    <a:lnTo>
                      <a:pt x="230505" y="71120"/>
                    </a:lnTo>
                    <a:lnTo>
                      <a:pt x="233680" y="67310"/>
                    </a:lnTo>
                    <a:lnTo>
                      <a:pt x="251333" y="49530"/>
                    </a:lnTo>
                    <a:lnTo>
                      <a:pt x="284686" y="49530"/>
                    </a:lnTo>
                    <a:lnTo>
                      <a:pt x="282160" y="46989"/>
                    </a:lnTo>
                    <a:lnTo>
                      <a:pt x="280825" y="45720"/>
                    </a:lnTo>
                    <a:lnTo>
                      <a:pt x="224283" y="45720"/>
                    </a:lnTo>
                    <a:lnTo>
                      <a:pt x="220090" y="44450"/>
                    </a:lnTo>
                    <a:lnTo>
                      <a:pt x="215900" y="41910"/>
                    </a:lnTo>
                    <a:lnTo>
                      <a:pt x="210693" y="40639"/>
                    </a:lnTo>
                    <a:lnTo>
                      <a:pt x="210693" y="21589"/>
                    </a:lnTo>
                    <a:close/>
                  </a:path>
                  <a:path w="334010" h="334010">
                    <a:moveTo>
                      <a:pt x="187706" y="0"/>
                    </a:moveTo>
                    <a:lnTo>
                      <a:pt x="146050" y="0"/>
                    </a:lnTo>
                    <a:lnTo>
                      <a:pt x="137668" y="1270"/>
                    </a:lnTo>
                    <a:lnTo>
                      <a:pt x="130428" y="3810"/>
                    </a:lnTo>
                    <a:lnTo>
                      <a:pt x="125095" y="5080"/>
                    </a:lnTo>
                    <a:lnTo>
                      <a:pt x="122047" y="8889"/>
                    </a:lnTo>
                    <a:lnTo>
                      <a:pt x="122047" y="40639"/>
                    </a:lnTo>
                    <a:lnTo>
                      <a:pt x="117856" y="41910"/>
                    </a:lnTo>
                    <a:lnTo>
                      <a:pt x="109474" y="46989"/>
                    </a:lnTo>
                    <a:lnTo>
                      <a:pt x="143890" y="46989"/>
                    </a:lnTo>
                    <a:lnTo>
                      <a:pt x="143890" y="22860"/>
                    </a:lnTo>
                    <a:lnTo>
                      <a:pt x="155448" y="22860"/>
                    </a:lnTo>
                    <a:lnTo>
                      <a:pt x="162687" y="21589"/>
                    </a:lnTo>
                    <a:lnTo>
                      <a:pt x="210693" y="21589"/>
                    </a:lnTo>
                    <a:lnTo>
                      <a:pt x="210693" y="8889"/>
                    </a:lnTo>
                    <a:lnTo>
                      <a:pt x="207518" y="5080"/>
                    </a:lnTo>
                    <a:lnTo>
                      <a:pt x="202311" y="3810"/>
                    </a:lnTo>
                    <a:lnTo>
                      <a:pt x="195072" y="1270"/>
                    </a:lnTo>
                    <a:lnTo>
                      <a:pt x="187706" y="0"/>
                    </a:lnTo>
                    <a:close/>
                  </a:path>
                  <a:path w="334010" h="334010">
                    <a:moveTo>
                      <a:pt x="252349" y="22860"/>
                    </a:moveTo>
                    <a:lnTo>
                      <a:pt x="246125" y="22860"/>
                    </a:lnTo>
                    <a:lnTo>
                      <a:pt x="243077" y="27939"/>
                    </a:lnTo>
                    <a:lnTo>
                      <a:pt x="224283" y="45720"/>
                    </a:lnTo>
                    <a:lnTo>
                      <a:pt x="280825" y="45720"/>
                    </a:lnTo>
                    <a:lnTo>
                      <a:pt x="272818" y="38100"/>
                    </a:lnTo>
                    <a:lnTo>
                      <a:pt x="268097" y="34289"/>
                    </a:lnTo>
                    <a:lnTo>
                      <a:pt x="266953" y="33020"/>
                    </a:lnTo>
                    <a:lnTo>
                      <a:pt x="265938" y="33020"/>
                    </a:lnTo>
                    <a:lnTo>
                      <a:pt x="264922" y="31750"/>
                    </a:lnTo>
                    <a:lnTo>
                      <a:pt x="261747" y="29210"/>
                    </a:lnTo>
                    <a:lnTo>
                      <a:pt x="259714" y="27939"/>
                    </a:lnTo>
                    <a:lnTo>
                      <a:pt x="256539" y="25400"/>
                    </a:lnTo>
                    <a:lnTo>
                      <a:pt x="252349" y="22860"/>
                    </a:lnTo>
                    <a:close/>
                  </a:path>
                </a:pathLst>
              </a:custGeom>
              <a:solidFill>
                <a:srgbClr val="7E7E7E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endParaRPr>
              </a:p>
            </p:txBody>
          </p:sp>
          <p:sp>
            <p:nvSpPr>
              <p:cNvPr id="18" name="object 17"/>
              <p:cNvSpPr/>
              <p:nvPr/>
            </p:nvSpPr>
            <p:spPr>
              <a:xfrm>
                <a:off x="5277951" y="1635035"/>
                <a:ext cx="133985" cy="133350"/>
              </a:xfrm>
              <a:custGeom>
                <a:avLst/>
                <a:gdLst/>
                <a:ahLst/>
                <a:cxnLst/>
                <a:rect l="l" t="t" r="r" b="b"/>
                <a:pathLst>
                  <a:path w="133985" h="133350">
                    <a:moveTo>
                      <a:pt x="66716" y="0"/>
                    </a:moveTo>
                    <a:lnTo>
                      <a:pt x="26672" y="13141"/>
                    </a:lnTo>
                    <a:lnTo>
                      <a:pt x="2899" y="46340"/>
                    </a:lnTo>
                    <a:lnTo>
                      <a:pt x="0" y="60249"/>
                    </a:lnTo>
                    <a:lnTo>
                      <a:pt x="1263" y="76156"/>
                    </a:lnTo>
                    <a:lnTo>
                      <a:pt x="19670" y="114122"/>
                    </a:lnTo>
                    <a:lnTo>
                      <a:pt x="54505" y="133015"/>
                    </a:lnTo>
                    <a:lnTo>
                      <a:pt x="71490" y="132067"/>
                    </a:lnTo>
                    <a:lnTo>
                      <a:pt x="86703" y="128604"/>
                    </a:lnTo>
                    <a:lnTo>
                      <a:pt x="100020" y="122896"/>
                    </a:lnTo>
                    <a:lnTo>
                      <a:pt x="111312" y="115214"/>
                    </a:lnTo>
                    <a:lnTo>
                      <a:pt x="114304" y="112140"/>
                    </a:lnTo>
                    <a:lnTo>
                      <a:pt x="66716" y="112140"/>
                    </a:lnTo>
                    <a:lnTo>
                      <a:pt x="52426" y="109884"/>
                    </a:lnTo>
                    <a:lnTo>
                      <a:pt x="40074" y="103579"/>
                    </a:lnTo>
                    <a:lnTo>
                      <a:pt x="30359" y="93925"/>
                    </a:lnTo>
                    <a:lnTo>
                      <a:pt x="23979" y="81620"/>
                    </a:lnTo>
                    <a:lnTo>
                      <a:pt x="21632" y="67363"/>
                    </a:lnTo>
                    <a:lnTo>
                      <a:pt x="23874" y="52970"/>
                    </a:lnTo>
                    <a:lnTo>
                      <a:pt x="30138" y="40557"/>
                    </a:lnTo>
                    <a:lnTo>
                      <a:pt x="39734" y="30802"/>
                    </a:lnTo>
                    <a:lnTo>
                      <a:pt x="51969" y="24382"/>
                    </a:lnTo>
                    <a:lnTo>
                      <a:pt x="66153" y="21974"/>
                    </a:lnTo>
                    <a:lnTo>
                      <a:pt x="115283" y="21974"/>
                    </a:lnTo>
                    <a:lnTo>
                      <a:pt x="112271" y="18428"/>
                    </a:lnTo>
                    <a:lnTo>
                      <a:pt x="101529" y="10029"/>
                    </a:lnTo>
                    <a:lnTo>
                      <a:pt x="89279" y="4004"/>
                    </a:lnTo>
                    <a:lnTo>
                      <a:pt x="75847" y="634"/>
                    </a:lnTo>
                    <a:lnTo>
                      <a:pt x="66716" y="0"/>
                    </a:lnTo>
                    <a:close/>
                  </a:path>
                  <a:path w="133985" h="133350">
                    <a:moveTo>
                      <a:pt x="115283" y="21974"/>
                    </a:moveTo>
                    <a:lnTo>
                      <a:pt x="66153" y="21974"/>
                    </a:lnTo>
                    <a:lnTo>
                      <a:pt x="80295" y="24257"/>
                    </a:lnTo>
                    <a:lnTo>
                      <a:pt x="92538" y="30637"/>
                    </a:lnTo>
                    <a:lnTo>
                      <a:pt x="102160" y="40400"/>
                    </a:lnTo>
                    <a:lnTo>
                      <a:pt x="108441" y="52836"/>
                    </a:lnTo>
                    <a:lnTo>
                      <a:pt x="107763" y="71126"/>
                    </a:lnTo>
                    <a:lnTo>
                      <a:pt x="88210" y="105877"/>
                    </a:lnTo>
                    <a:lnTo>
                      <a:pt x="66716" y="112140"/>
                    </a:lnTo>
                    <a:lnTo>
                      <a:pt x="114304" y="112140"/>
                    </a:lnTo>
                    <a:lnTo>
                      <a:pt x="120453" y="105826"/>
                    </a:lnTo>
                    <a:lnTo>
                      <a:pt x="127316" y="95003"/>
                    </a:lnTo>
                    <a:lnTo>
                      <a:pt x="131774" y="83016"/>
                    </a:lnTo>
                    <a:lnTo>
                      <a:pt x="133701" y="70134"/>
                    </a:lnTo>
                    <a:lnTo>
                      <a:pt x="132221" y="55052"/>
                    </a:lnTo>
                    <a:lnTo>
                      <a:pt x="127940" y="41220"/>
                    </a:lnTo>
                    <a:lnTo>
                      <a:pt x="121182" y="28918"/>
                    </a:lnTo>
                    <a:lnTo>
                      <a:pt x="115283" y="21974"/>
                    </a:lnTo>
                    <a:close/>
                  </a:path>
                </a:pathLst>
              </a:custGeom>
              <a:solidFill>
                <a:srgbClr val="7E7E7E"/>
              </a:solidFill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endParaRPr>
              </a:p>
            </p:txBody>
          </p:sp>
        </p:grpSp>
        <p:grpSp>
          <p:nvGrpSpPr>
            <p:cNvPr id="22" name="Группа 21"/>
            <p:cNvGrpSpPr/>
            <p:nvPr/>
          </p:nvGrpSpPr>
          <p:grpSpPr>
            <a:xfrm>
              <a:off x="9647235" y="1463585"/>
              <a:ext cx="568960" cy="568960"/>
              <a:chOff x="8495538" y="1919478"/>
              <a:chExt cx="568960" cy="568960"/>
            </a:xfrm>
          </p:grpSpPr>
          <p:sp>
            <p:nvSpPr>
              <p:cNvPr id="19" name="object 18"/>
              <p:cNvSpPr/>
              <p:nvPr/>
            </p:nvSpPr>
            <p:spPr>
              <a:xfrm>
                <a:off x="8495538" y="1919478"/>
                <a:ext cx="568960" cy="568960"/>
              </a:xfrm>
              <a:custGeom>
                <a:avLst/>
                <a:gdLst/>
                <a:ahLst/>
                <a:cxnLst/>
                <a:rect l="l" t="t" r="r" b="b"/>
                <a:pathLst>
                  <a:path w="568959" h="568960">
                    <a:moveTo>
                      <a:pt x="0" y="284225"/>
                    </a:moveTo>
                    <a:lnTo>
                      <a:pt x="3720" y="238123"/>
                    </a:lnTo>
                    <a:lnTo>
                      <a:pt x="14490" y="194389"/>
                    </a:lnTo>
                    <a:lnTo>
                      <a:pt x="31725" y="153608"/>
                    </a:lnTo>
                    <a:lnTo>
                      <a:pt x="54839" y="116366"/>
                    </a:lnTo>
                    <a:lnTo>
                      <a:pt x="83248" y="83248"/>
                    </a:lnTo>
                    <a:lnTo>
                      <a:pt x="116366" y="54839"/>
                    </a:lnTo>
                    <a:lnTo>
                      <a:pt x="153608" y="31725"/>
                    </a:lnTo>
                    <a:lnTo>
                      <a:pt x="194389" y="14490"/>
                    </a:lnTo>
                    <a:lnTo>
                      <a:pt x="238123" y="3720"/>
                    </a:lnTo>
                    <a:lnTo>
                      <a:pt x="284225" y="0"/>
                    </a:lnTo>
                    <a:lnTo>
                      <a:pt x="307536" y="942"/>
                    </a:lnTo>
                    <a:lnTo>
                      <a:pt x="352528" y="8260"/>
                    </a:lnTo>
                    <a:lnTo>
                      <a:pt x="394858" y="22336"/>
                    </a:lnTo>
                    <a:lnTo>
                      <a:pt x="433943" y="42583"/>
                    </a:lnTo>
                    <a:lnTo>
                      <a:pt x="469196" y="68418"/>
                    </a:lnTo>
                    <a:lnTo>
                      <a:pt x="500033" y="99255"/>
                    </a:lnTo>
                    <a:lnTo>
                      <a:pt x="525868" y="134508"/>
                    </a:lnTo>
                    <a:lnTo>
                      <a:pt x="546115" y="173593"/>
                    </a:lnTo>
                    <a:lnTo>
                      <a:pt x="560191" y="215923"/>
                    </a:lnTo>
                    <a:lnTo>
                      <a:pt x="567509" y="260915"/>
                    </a:lnTo>
                    <a:lnTo>
                      <a:pt x="568451" y="284225"/>
                    </a:lnTo>
                    <a:lnTo>
                      <a:pt x="567509" y="307536"/>
                    </a:lnTo>
                    <a:lnTo>
                      <a:pt x="560191" y="352528"/>
                    </a:lnTo>
                    <a:lnTo>
                      <a:pt x="546115" y="394858"/>
                    </a:lnTo>
                    <a:lnTo>
                      <a:pt x="525868" y="433943"/>
                    </a:lnTo>
                    <a:lnTo>
                      <a:pt x="500033" y="469196"/>
                    </a:lnTo>
                    <a:lnTo>
                      <a:pt x="469196" y="500033"/>
                    </a:lnTo>
                    <a:lnTo>
                      <a:pt x="433943" y="525868"/>
                    </a:lnTo>
                    <a:lnTo>
                      <a:pt x="394858" y="546115"/>
                    </a:lnTo>
                    <a:lnTo>
                      <a:pt x="352528" y="560191"/>
                    </a:lnTo>
                    <a:lnTo>
                      <a:pt x="307536" y="567509"/>
                    </a:lnTo>
                    <a:lnTo>
                      <a:pt x="284225" y="568451"/>
                    </a:lnTo>
                    <a:lnTo>
                      <a:pt x="260915" y="567509"/>
                    </a:lnTo>
                    <a:lnTo>
                      <a:pt x="215923" y="560191"/>
                    </a:lnTo>
                    <a:lnTo>
                      <a:pt x="173593" y="546115"/>
                    </a:lnTo>
                    <a:lnTo>
                      <a:pt x="134508" y="525868"/>
                    </a:lnTo>
                    <a:lnTo>
                      <a:pt x="99255" y="500033"/>
                    </a:lnTo>
                    <a:lnTo>
                      <a:pt x="68418" y="469196"/>
                    </a:lnTo>
                    <a:lnTo>
                      <a:pt x="42583" y="433943"/>
                    </a:lnTo>
                    <a:lnTo>
                      <a:pt x="22336" y="394858"/>
                    </a:lnTo>
                    <a:lnTo>
                      <a:pt x="8260" y="352528"/>
                    </a:lnTo>
                    <a:lnTo>
                      <a:pt x="942" y="307536"/>
                    </a:lnTo>
                    <a:lnTo>
                      <a:pt x="0" y="284225"/>
                    </a:lnTo>
                    <a:close/>
                  </a:path>
                </a:pathLst>
              </a:custGeom>
              <a:ln w="19812">
                <a:solidFill>
                  <a:srgbClr val="2A97B8"/>
                </a:solidFill>
              </a:ln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endParaRPr>
              </a:p>
            </p:txBody>
          </p:sp>
          <p:sp>
            <p:nvSpPr>
              <p:cNvPr id="20" name="object 19"/>
              <p:cNvSpPr/>
              <p:nvPr/>
            </p:nvSpPr>
            <p:spPr>
              <a:xfrm>
                <a:off x="8636507" y="2065020"/>
                <a:ext cx="283845" cy="277495"/>
              </a:xfrm>
              <a:custGeom>
                <a:avLst/>
                <a:gdLst/>
                <a:ahLst/>
                <a:cxnLst/>
                <a:rect l="l" t="t" r="r" b="b"/>
                <a:pathLst>
                  <a:path w="283845" h="277494">
                    <a:moveTo>
                      <a:pt x="20447" y="174879"/>
                    </a:moveTo>
                    <a:lnTo>
                      <a:pt x="5969" y="174879"/>
                    </a:lnTo>
                    <a:lnTo>
                      <a:pt x="0" y="179705"/>
                    </a:lnTo>
                    <a:lnTo>
                      <a:pt x="0" y="271399"/>
                    </a:lnTo>
                    <a:lnTo>
                      <a:pt x="5969" y="277368"/>
                    </a:lnTo>
                    <a:lnTo>
                      <a:pt x="277495" y="277368"/>
                    </a:lnTo>
                    <a:lnTo>
                      <a:pt x="283464" y="271399"/>
                    </a:lnTo>
                    <a:lnTo>
                      <a:pt x="283464" y="252094"/>
                    </a:lnTo>
                    <a:lnTo>
                      <a:pt x="26543" y="252093"/>
                    </a:lnTo>
                    <a:lnTo>
                      <a:pt x="26543" y="179705"/>
                    </a:lnTo>
                    <a:lnTo>
                      <a:pt x="20447" y="174879"/>
                    </a:lnTo>
                    <a:close/>
                  </a:path>
                  <a:path w="283845" h="277494">
                    <a:moveTo>
                      <a:pt x="277495" y="174879"/>
                    </a:moveTo>
                    <a:lnTo>
                      <a:pt x="263017" y="174879"/>
                    </a:lnTo>
                    <a:lnTo>
                      <a:pt x="258191" y="179705"/>
                    </a:lnTo>
                    <a:lnTo>
                      <a:pt x="258118" y="252094"/>
                    </a:lnTo>
                    <a:lnTo>
                      <a:pt x="283464" y="252094"/>
                    </a:lnTo>
                    <a:lnTo>
                      <a:pt x="283464" y="179705"/>
                    </a:lnTo>
                    <a:lnTo>
                      <a:pt x="277495" y="174879"/>
                    </a:lnTo>
                    <a:close/>
                  </a:path>
                  <a:path w="283845" h="277494">
                    <a:moveTo>
                      <a:pt x="226822" y="200152"/>
                    </a:moveTo>
                    <a:lnTo>
                      <a:pt x="57912" y="200152"/>
                    </a:lnTo>
                    <a:lnTo>
                      <a:pt x="51816" y="206248"/>
                    </a:lnTo>
                    <a:lnTo>
                      <a:pt x="51816" y="220725"/>
                    </a:lnTo>
                    <a:lnTo>
                      <a:pt x="57912" y="225552"/>
                    </a:lnTo>
                    <a:lnTo>
                      <a:pt x="226822" y="225552"/>
                    </a:lnTo>
                    <a:lnTo>
                      <a:pt x="231648" y="220725"/>
                    </a:lnTo>
                    <a:lnTo>
                      <a:pt x="231648" y="206248"/>
                    </a:lnTo>
                    <a:lnTo>
                      <a:pt x="226822" y="200152"/>
                    </a:lnTo>
                    <a:close/>
                  </a:path>
                  <a:path w="283845" h="277494">
                    <a:moveTo>
                      <a:pt x="59055" y="132715"/>
                    </a:moveTo>
                    <a:lnTo>
                      <a:pt x="53086" y="137541"/>
                    </a:lnTo>
                    <a:lnTo>
                      <a:pt x="53086" y="144653"/>
                    </a:lnTo>
                    <a:lnTo>
                      <a:pt x="51816" y="151892"/>
                    </a:lnTo>
                    <a:lnTo>
                      <a:pt x="56642" y="157987"/>
                    </a:lnTo>
                    <a:lnTo>
                      <a:pt x="63881" y="159131"/>
                    </a:lnTo>
                    <a:lnTo>
                      <a:pt x="217383" y="174784"/>
                    </a:lnTo>
                    <a:lnTo>
                      <a:pt x="225551" y="174879"/>
                    </a:lnTo>
                    <a:lnTo>
                      <a:pt x="231648" y="170053"/>
                    </a:lnTo>
                    <a:lnTo>
                      <a:pt x="231648" y="162814"/>
                    </a:lnTo>
                    <a:lnTo>
                      <a:pt x="232791" y="155575"/>
                    </a:lnTo>
                    <a:lnTo>
                      <a:pt x="227965" y="149479"/>
                    </a:lnTo>
                    <a:lnTo>
                      <a:pt x="220725" y="148336"/>
                    </a:lnTo>
                    <a:lnTo>
                      <a:pt x="66294" y="133858"/>
                    </a:lnTo>
                    <a:lnTo>
                      <a:pt x="59055" y="132715"/>
                    </a:lnTo>
                    <a:close/>
                  </a:path>
                  <a:path w="283845" h="277494">
                    <a:moveTo>
                      <a:pt x="69976" y="67564"/>
                    </a:moveTo>
                    <a:lnTo>
                      <a:pt x="63881" y="72390"/>
                    </a:lnTo>
                    <a:lnTo>
                      <a:pt x="62738" y="79629"/>
                    </a:lnTo>
                    <a:lnTo>
                      <a:pt x="60325" y="86868"/>
                    </a:lnTo>
                    <a:lnTo>
                      <a:pt x="65150" y="92837"/>
                    </a:lnTo>
                    <a:lnTo>
                      <a:pt x="72390" y="94107"/>
                    </a:lnTo>
                    <a:lnTo>
                      <a:pt x="223018" y="125450"/>
                    </a:lnTo>
                    <a:lnTo>
                      <a:pt x="231648" y="125475"/>
                    </a:lnTo>
                    <a:lnTo>
                      <a:pt x="237617" y="121793"/>
                    </a:lnTo>
                    <a:lnTo>
                      <a:pt x="238887" y="115824"/>
                    </a:lnTo>
                    <a:lnTo>
                      <a:pt x="240030" y="108585"/>
                    </a:lnTo>
                    <a:lnTo>
                      <a:pt x="235203" y="101346"/>
                    </a:lnTo>
                    <a:lnTo>
                      <a:pt x="229235" y="100075"/>
                    </a:lnTo>
                    <a:lnTo>
                      <a:pt x="77216" y="69977"/>
                    </a:lnTo>
                    <a:lnTo>
                      <a:pt x="69976" y="67564"/>
                    </a:lnTo>
                    <a:close/>
                  </a:path>
                  <a:path w="283845" h="277494">
                    <a:moveTo>
                      <a:pt x="91694" y="0"/>
                    </a:moveTo>
                    <a:lnTo>
                      <a:pt x="84455" y="3556"/>
                    </a:lnTo>
                    <a:lnTo>
                      <a:pt x="82042" y="10795"/>
                    </a:lnTo>
                    <a:lnTo>
                      <a:pt x="79628" y="16891"/>
                    </a:lnTo>
                    <a:lnTo>
                      <a:pt x="83185" y="25273"/>
                    </a:lnTo>
                    <a:lnTo>
                      <a:pt x="90424" y="27686"/>
                    </a:lnTo>
                    <a:lnTo>
                      <a:pt x="235092" y="79588"/>
                    </a:lnTo>
                    <a:lnTo>
                      <a:pt x="244856" y="79629"/>
                    </a:lnTo>
                    <a:lnTo>
                      <a:pt x="249682" y="77216"/>
                    </a:lnTo>
                    <a:lnTo>
                      <a:pt x="252095" y="71120"/>
                    </a:lnTo>
                    <a:lnTo>
                      <a:pt x="254508" y="65150"/>
                    </a:lnTo>
                    <a:lnTo>
                      <a:pt x="250951" y="57912"/>
                    </a:lnTo>
                    <a:lnTo>
                      <a:pt x="243713" y="55499"/>
                    </a:lnTo>
                    <a:lnTo>
                      <a:pt x="99053" y="2457"/>
                    </a:lnTo>
                    <a:lnTo>
                      <a:pt x="91694" y="0"/>
                    </a:lnTo>
                    <a:close/>
                  </a:path>
                </a:pathLst>
              </a:custGeom>
              <a:solidFill>
                <a:srgbClr val="2A97B8"/>
              </a:solidFill>
              <a:ln>
                <a:solidFill>
                  <a:srgbClr val="2A97B8"/>
                </a:solidFill>
              </a:ln>
            </p:spPr>
            <p:txBody>
              <a:bodyPr wrap="square" lIns="0" tIns="0" rIns="0" bIns="0" rtlCol="0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27619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Группа 35"/>
          <p:cNvGrpSpPr/>
          <p:nvPr/>
        </p:nvGrpSpPr>
        <p:grpSpPr>
          <a:xfrm>
            <a:off x="627988" y="1227798"/>
            <a:ext cx="11098326" cy="5155819"/>
            <a:chOff x="489965" y="1193292"/>
            <a:chExt cx="11098326" cy="5155819"/>
          </a:xfrm>
        </p:grpSpPr>
        <p:sp>
          <p:nvSpPr>
            <p:cNvPr id="4" name="object 4"/>
            <p:cNvSpPr/>
            <p:nvPr/>
          </p:nvSpPr>
          <p:spPr>
            <a:xfrm>
              <a:off x="960882" y="1193292"/>
              <a:ext cx="10545318" cy="970915"/>
            </a:xfrm>
            <a:custGeom>
              <a:avLst/>
              <a:gdLst/>
              <a:ahLst/>
              <a:cxnLst/>
              <a:rect l="l" t="t" r="r" b="b"/>
              <a:pathLst>
                <a:path w="9352915" h="970914">
                  <a:moveTo>
                    <a:pt x="0" y="970788"/>
                  </a:moveTo>
                  <a:lnTo>
                    <a:pt x="9352788" y="970788"/>
                  </a:lnTo>
                  <a:lnTo>
                    <a:pt x="9352788" y="0"/>
                  </a:lnTo>
                  <a:lnTo>
                    <a:pt x="0" y="0"/>
                  </a:lnTo>
                  <a:lnTo>
                    <a:pt x="0" y="970788"/>
                  </a:lnTo>
                  <a:close/>
                </a:path>
              </a:pathLst>
            </a:custGeom>
            <a:solidFill>
              <a:srgbClr val="F1F1F1"/>
            </a:solidFill>
            <a:ln w="3175">
              <a:noFill/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489965" y="1193292"/>
              <a:ext cx="3373585" cy="970915"/>
            </a:xfrm>
            <a:custGeom>
              <a:avLst/>
              <a:gdLst/>
              <a:ahLst/>
              <a:cxnLst/>
              <a:rect l="l" t="t" r="r" b="b"/>
              <a:pathLst>
                <a:path w="2992120" h="970914">
                  <a:moveTo>
                    <a:pt x="2506217" y="0"/>
                  </a:moveTo>
                  <a:lnTo>
                    <a:pt x="0" y="0"/>
                  </a:lnTo>
                  <a:lnTo>
                    <a:pt x="0" y="970788"/>
                  </a:lnTo>
                  <a:lnTo>
                    <a:pt x="2506217" y="970788"/>
                  </a:lnTo>
                  <a:lnTo>
                    <a:pt x="2991612" y="485394"/>
                  </a:lnTo>
                  <a:lnTo>
                    <a:pt x="2506217" y="0"/>
                  </a:lnTo>
                  <a:close/>
                </a:path>
              </a:pathLst>
            </a:cu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5" name="object 5"/>
            <p:cNvSpPr txBox="1"/>
            <p:nvPr/>
          </p:nvSpPr>
          <p:spPr>
            <a:xfrm>
              <a:off x="4046409" y="1235780"/>
              <a:ext cx="7239033" cy="91345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5080" lvl="0" indent="-172085" algn="l" defTabSz="914400" rtl="0" eaLnBrk="1" fontAlgn="auto" latinLnBrk="0" hangingPunct="1">
                <a:lnSpc>
                  <a:spcPct val="106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ц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ить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ди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идуаль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-2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ю</a:t>
              </a:r>
              <a:r>
                <a:rPr kumimoji="0" sz="1400" b="0" i="0" u="none" strike="noStrike" kern="1200" cap="none" spc="-4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э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фф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ективность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ж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дого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сотрудник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. Обя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ательно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отобра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ж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ается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(КПЭ,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гру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сотрудник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)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на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до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ке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 проговарив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ется</a:t>
              </a:r>
              <a:r>
                <a:rPr kumimoji="0" sz="1400" b="0" i="0" u="none" strike="noStrike" kern="1200" cap="none" spc="-4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ук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оводителем</a:t>
              </a:r>
            </a:p>
            <a:p>
              <a:pPr marL="184785" marR="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110"/>
                </a:spcBef>
                <a:spcAft>
                  <a:spcPts val="0"/>
                </a:spcAft>
                <a:buClrTx/>
                <a:buSzTx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Отсл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ж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ивать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э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фф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ективность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ко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анды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(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андные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КПЭ)</a:t>
              </a:r>
            </a:p>
          </p:txBody>
        </p:sp>
        <p:sp>
          <p:nvSpPr>
            <p:cNvPr id="8" name="object 8"/>
            <p:cNvSpPr txBox="1"/>
            <p:nvPr/>
          </p:nvSpPr>
          <p:spPr>
            <a:xfrm>
              <a:off x="1042973" y="1461715"/>
              <a:ext cx="1851463" cy="4437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6096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тслежи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1" i="0" u="none" strike="noStrike" kern="1200" cap="none" spc="-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11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эффекти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сти</a:t>
              </a: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960882" y="2240280"/>
              <a:ext cx="10545318" cy="969644"/>
            </a:xfrm>
            <a:custGeom>
              <a:avLst/>
              <a:gdLst/>
              <a:ahLst/>
              <a:cxnLst/>
              <a:rect l="l" t="t" r="r" b="b"/>
              <a:pathLst>
                <a:path w="9352915" h="969645">
                  <a:moveTo>
                    <a:pt x="0" y="969263"/>
                  </a:moveTo>
                  <a:lnTo>
                    <a:pt x="9352788" y="969263"/>
                  </a:lnTo>
                  <a:lnTo>
                    <a:pt x="9352788" y="0"/>
                  </a:lnTo>
                  <a:lnTo>
                    <a:pt x="0" y="0"/>
                  </a:lnTo>
                  <a:lnTo>
                    <a:pt x="0" y="969263"/>
                  </a:ln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11" name="object 11"/>
            <p:cNvSpPr txBox="1"/>
            <p:nvPr/>
          </p:nvSpPr>
          <p:spPr>
            <a:xfrm>
              <a:off x="4046408" y="2282133"/>
              <a:ext cx="7339265" cy="93128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179070" lvl="0" indent="-172085" algn="l" defTabSz="914400" rtl="0" eaLnBrk="1" fontAlgn="auto" latinLnBrk="0" hangingPunct="1">
                <a:lnSpc>
                  <a:spcPct val="106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Определить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проб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емы</a:t>
              </a:r>
              <a:r>
                <a:rPr kumimoji="0" sz="1400" b="0" i="0" u="none" strike="noStrike" kern="1200" cap="none" spc="-4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(в работе)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 ид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по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их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устране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ию,</a:t>
              </a:r>
              <a:r>
                <a:rPr kumimoji="0" sz="1400" b="0" i="0" u="none" strike="noStrike" kern="1200" cap="none" spc="-5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 том чи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ле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причи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ы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низ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ой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э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фф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ективности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по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КПЭ</a:t>
              </a:r>
            </a:p>
            <a:p>
              <a:pPr marL="184785" marR="5080" lvl="0" indent="-172085" algn="l" defTabSz="914400" rtl="0" eaLnBrk="1" fontAlgn="auto" latinLnBrk="0" hangingPunct="1">
                <a:lnSpc>
                  <a:spcPts val="1789"/>
                </a:lnSpc>
                <a:spcBef>
                  <a:spcPts val="65"/>
                </a:spcBef>
                <a:spcAft>
                  <a:spcPts val="0"/>
                </a:spcAft>
                <a:buClrTx/>
                <a:buSzTx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тановить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четк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ю</a:t>
              </a:r>
              <a:r>
                <a:rPr kumimoji="0" sz="1400" b="0" i="0" u="none" strike="noStrike" kern="1200" cap="none" spc="-2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отв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тстве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но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ть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решение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проб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емы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учетом гра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ф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иков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работы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сотрудников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 ру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оводит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й</a:t>
              </a:r>
            </a:p>
          </p:txBody>
        </p:sp>
        <p:sp>
          <p:nvSpPr>
            <p:cNvPr id="12" name="object 12"/>
            <p:cNvSpPr/>
            <p:nvPr/>
          </p:nvSpPr>
          <p:spPr>
            <a:xfrm>
              <a:off x="489965" y="2240280"/>
              <a:ext cx="3373585" cy="969644"/>
            </a:xfrm>
            <a:custGeom>
              <a:avLst/>
              <a:gdLst/>
              <a:ahLst/>
              <a:cxnLst/>
              <a:rect l="l" t="t" r="r" b="b"/>
              <a:pathLst>
                <a:path w="2992120" h="969645">
                  <a:moveTo>
                    <a:pt x="2506979" y="0"/>
                  </a:moveTo>
                  <a:lnTo>
                    <a:pt x="0" y="0"/>
                  </a:lnTo>
                  <a:lnTo>
                    <a:pt x="0" y="969263"/>
                  </a:lnTo>
                  <a:lnTo>
                    <a:pt x="2506979" y="969263"/>
                  </a:lnTo>
                  <a:lnTo>
                    <a:pt x="2991612" y="484632"/>
                  </a:lnTo>
                  <a:lnTo>
                    <a:pt x="2506979" y="0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14" name="object 14"/>
            <p:cNvSpPr txBox="1"/>
            <p:nvPr/>
          </p:nvSpPr>
          <p:spPr>
            <a:xfrm>
              <a:off x="661974" y="2395290"/>
              <a:ext cx="2708462" cy="4437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40005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Проак</a:t>
              </a:r>
              <a:r>
                <a:rPr kumimoji="0" sz="1400" b="1" i="0" u="none" strike="noStrike" kern="1200" cap="none" spc="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1" i="0" u="none" strike="noStrike" kern="1200" cap="none" spc="-2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400" b="1" i="0" u="none" strike="noStrike" kern="1200" cap="none" spc="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шен</a:t>
              </a:r>
              <a:r>
                <a:rPr kumimoji="0" sz="1400" b="1" i="0" u="none" strike="noStrike" kern="1200" cap="none" spc="-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10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1200" cap="none" spc="-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блем</a:t>
              </a:r>
              <a:r>
                <a:rPr kumimoji="0" sz="1400" b="1" i="0" u="none" strike="noStrike" kern="1200" cap="none" spc="-4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</a:t>
              </a:r>
              <a:r>
                <a:rPr kumimoji="0" sz="1400" b="1" i="0" u="none" strike="noStrike" kern="1200" cap="none" spc="-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по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стоя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1" i="0" u="none" strike="noStrike" kern="1200" cap="none" spc="-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ые</a:t>
              </a: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1273098" y="2848172"/>
              <a:ext cx="1331678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улучшен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я</a:t>
              </a: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960882" y="3285744"/>
              <a:ext cx="10545318" cy="970915"/>
            </a:xfrm>
            <a:custGeom>
              <a:avLst/>
              <a:gdLst/>
              <a:ahLst/>
              <a:cxnLst/>
              <a:rect l="l" t="t" r="r" b="b"/>
              <a:pathLst>
                <a:path w="9352915" h="970914">
                  <a:moveTo>
                    <a:pt x="0" y="970788"/>
                  </a:moveTo>
                  <a:lnTo>
                    <a:pt x="9352788" y="970788"/>
                  </a:lnTo>
                  <a:lnTo>
                    <a:pt x="9352788" y="0"/>
                  </a:lnTo>
                  <a:lnTo>
                    <a:pt x="0" y="0"/>
                  </a:lnTo>
                  <a:lnTo>
                    <a:pt x="0" y="970788"/>
                  </a:ln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4046409" y="3441643"/>
              <a:ext cx="6992028" cy="68929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5080" lvl="0" indent="-172085" algn="l" defTabSz="914400" rtl="0" eaLnBrk="1" fontAlgn="auto" latinLnBrk="0" hangingPunct="1">
                <a:lnSpc>
                  <a:spcPct val="106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Привл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чь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вним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ние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новым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стру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кц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ия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,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про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ц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едур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,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лучшим пра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тик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</a:p>
            <a:p>
              <a:pPr marL="184785" marR="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95"/>
                </a:spcBef>
                <a:spcAft>
                  <a:spcPts val="0"/>
                </a:spcAft>
                <a:buClrTx/>
                <a:buSzTx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Планировать</a:t>
              </a:r>
              <a:r>
                <a:rPr kumimoji="0" sz="1400" b="0" i="0" u="none" strike="noStrike" kern="1200" cap="none" spc="-4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ероприятия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внутри</a:t>
              </a:r>
              <a:r>
                <a:rPr kumimoji="0" sz="1400" b="0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груп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ы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(в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работы)</a:t>
              </a:r>
            </a:p>
          </p:txBody>
        </p:sp>
        <p:sp>
          <p:nvSpPr>
            <p:cNvPr id="19" name="object 19"/>
            <p:cNvSpPr/>
            <p:nvPr/>
          </p:nvSpPr>
          <p:spPr>
            <a:xfrm>
              <a:off x="489965" y="3285744"/>
              <a:ext cx="3373585" cy="970915"/>
            </a:xfrm>
            <a:custGeom>
              <a:avLst/>
              <a:gdLst/>
              <a:ahLst/>
              <a:cxnLst/>
              <a:rect l="l" t="t" r="r" b="b"/>
              <a:pathLst>
                <a:path w="2992120" h="970914">
                  <a:moveTo>
                    <a:pt x="2506217" y="0"/>
                  </a:moveTo>
                  <a:lnTo>
                    <a:pt x="0" y="0"/>
                  </a:lnTo>
                  <a:lnTo>
                    <a:pt x="0" y="970788"/>
                  </a:lnTo>
                  <a:lnTo>
                    <a:pt x="2506217" y="970788"/>
                  </a:lnTo>
                  <a:lnTo>
                    <a:pt x="2991612" y="485394"/>
                  </a:lnTo>
                  <a:lnTo>
                    <a:pt x="2506217" y="0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21" name="object 21"/>
            <p:cNvSpPr txBox="1"/>
            <p:nvPr/>
          </p:nvSpPr>
          <p:spPr>
            <a:xfrm>
              <a:off x="646734" y="3441643"/>
              <a:ext cx="2743544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тслежив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1" i="0" u="none" strike="noStrike" kern="1200" cap="none" spc="-3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400" b="1" i="0" u="none" strike="noStrike" kern="1200" cap="none" spc="-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жных</a:t>
              </a: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22" name="object 22"/>
            <p:cNvSpPr txBox="1"/>
            <p:nvPr/>
          </p:nvSpPr>
          <p:spPr>
            <a:xfrm>
              <a:off x="1111554" y="3668973"/>
              <a:ext cx="1696100" cy="45679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" lvl="0" indent="240665" algn="ctr" defTabSz="914400" rtl="0" eaLnBrk="1" fontAlgn="auto" latinLnBrk="0" hangingPunct="1">
                <a:lnSpc>
                  <a:spcPct val="1057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событи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й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/ н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едений</a:t>
              </a: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23" name="object 23"/>
            <p:cNvSpPr/>
            <p:nvPr/>
          </p:nvSpPr>
          <p:spPr>
            <a:xfrm>
              <a:off x="960882" y="4332732"/>
              <a:ext cx="10545318" cy="969644"/>
            </a:xfrm>
            <a:custGeom>
              <a:avLst/>
              <a:gdLst/>
              <a:ahLst/>
              <a:cxnLst/>
              <a:rect l="l" t="t" r="r" b="b"/>
              <a:pathLst>
                <a:path w="9352915" h="969645">
                  <a:moveTo>
                    <a:pt x="0" y="969263"/>
                  </a:moveTo>
                  <a:lnTo>
                    <a:pt x="9352788" y="969263"/>
                  </a:lnTo>
                  <a:lnTo>
                    <a:pt x="9352788" y="0"/>
                  </a:lnTo>
                  <a:lnTo>
                    <a:pt x="0" y="0"/>
                  </a:lnTo>
                  <a:lnTo>
                    <a:pt x="0" y="969263"/>
                  </a:ln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25" name="object 25"/>
            <p:cNvSpPr txBox="1"/>
            <p:nvPr/>
          </p:nvSpPr>
          <p:spPr>
            <a:xfrm>
              <a:off x="4046408" y="4601407"/>
              <a:ext cx="7387235" cy="45679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5080" lvl="0" indent="-172085" algn="l" defTabSz="914400" rtl="0" eaLnBrk="1" fontAlgn="auto" latinLnBrk="0" hangingPunct="1">
                <a:lnSpc>
                  <a:spcPct val="106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Планировать</a:t>
              </a:r>
              <a:r>
                <a:rPr kumimoji="0" sz="1400" b="0" i="0" u="none" strike="noStrike" kern="1200" cap="none" spc="-4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ди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идуаль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ое</a:t>
              </a:r>
              <a:r>
                <a:rPr kumimoji="0" sz="1400" b="0" i="0" u="none" strike="noStrike" kern="1200" cap="none" spc="-4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ра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витие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(трени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ги,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настав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ич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ство) согласно</a:t>
              </a:r>
              <a:r>
                <a:rPr kumimoji="0" sz="1400" b="0" i="0" u="none" strike="noStrike" kern="1200" cap="none" spc="-4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потребностям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ко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пании</a:t>
              </a:r>
            </a:p>
          </p:txBody>
        </p:sp>
        <p:sp>
          <p:nvSpPr>
            <p:cNvPr id="26" name="object 26"/>
            <p:cNvSpPr/>
            <p:nvPr/>
          </p:nvSpPr>
          <p:spPr>
            <a:xfrm>
              <a:off x="489965" y="4332732"/>
              <a:ext cx="3373585" cy="969644"/>
            </a:xfrm>
            <a:custGeom>
              <a:avLst/>
              <a:gdLst/>
              <a:ahLst/>
              <a:cxnLst/>
              <a:rect l="l" t="t" r="r" b="b"/>
              <a:pathLst>
                <a:path w="2992120" h="969645">
                  <a:moveTo>
                    <a:pt x="2506979" y="0"/>
                  </a:moveTo>
                  <a:lnTo>
                    <a:pt x="0" y="0"/>
                  </a:lnTo>
                  <a:lnTo>
                    <a:pt x="0" y="969263"/>
                  </a:lnTo>
                  <a:lnTo>
                    <a:pt x="2506979" y="969263"/>
                  </a:lnTo>
                  <a:lnTo>
                    <a:pt x="2991612" y="484631"/>
                  </a:lnTo>
                  <a:lnTo>
                    <a:pt x="2506979" y="0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28" name="object 28"/>
            <p:cNvSpPr txBox="1"/>
            <p:nvPr/>
          </p:nvSpPr>
          <p:spPr>
            <a:xfrm>
              <a:off x="591870" y="4601407"/>
              <a:ext cx="2868120" cy="45679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39065" marR="5080" lvl="0" indent="-127000" algn="ctr" defTabSz="914400" rtl="0" eaLnBrk="1" fontAlgn="auto" latinLnBrk="0" hangingPunct="1">
                <a:lnSpc>
                  <a:spcPct val="106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тслежив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1" i="0" u="none" strike="noStrike" kern="1200" cap="none" spc="-3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развития н</a:t>
              </a:r>
              <a:r>
                <a:rPr kumimoji="0" sz="1400" b="1" i="0" u="none" strike="noStrike" kern="1200" cap="none" spc="-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вы</a:t>
              </a:r>
              <a:r>
                <a:rPr kumimoji="0" sz="1400" b="1" i="0" u="none" strike="noStrike" kern="1200" cap="none" spc="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400" b="1" i="0" u="none" strike="noStrike" kern="1200" cap="none" spc="-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400" b="1" i="0" u="none" strike="noStrike" kern="1200" cap="none" spc="-1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сотрудников</a:t>
              </a: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960882" y="5378196"/>
              <a:ext cx="10545318" cy="970915"/>
            </a:xfrm>
            <a:custGeom>
              <a:avLst/>
              <a:gdLst/>
              <a:ahLst/>
              <a:cxnLst/>
              <a:rect l="l" t="t" r="r" b="b"/>
              <a:pathLst>
                <a:path w="9352915" h="970915">
                  <a:moveTo>
                    <a:pt x="0" y="970788"/>
                  </a:moveTo>
                  <a:lnTo>
                    <a:pt x="9352788" y="970788"/>
                  </a:lnTo>
                  <a:lnTo>
                    <a:pt x="9352788" y="0"/>
                  </a:lnTo>
                  <a:lnTo>
                    <a:pt x="0" y="0"/>
                  </a:lnTo>
                  <a:lnTo>
                    <a:pt x="0" y="970788"/>
                  </a:ln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31" name="object 31"/>
            <p:cNvSpPr txBox="1"/>
            <p:nvPr/>
          </p:nvSpPr>
          <p:spPr>
            <a:xfrm>
              <a:off x="4046409" y="5647760"/>
              <a:ext cx="7541882" cy="45679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5080" lvl="0" indent="-172085" algn="l" defTabSz="914400" rtl="0" eaLnBrk="1" fontAlgn="auto" latinLnBrk="0" hangingPunct="1">
                <a:lnSpc>
                  <a:spcPct val="106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Пред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ри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ять</a:t>
              </a:r>
              <a:r>
                <a:rPr kumimoji="0" sz="1400" b="0" i="0" u="none" strike="noStrike" kern="1200" cap="none" spc="-5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еры по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улуч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ш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ию</a:t>
              </a:r>
              <a:r>
                <a:rPr kumimoji="0" sz="1400" b="0" i="0" u="none" strike="noStrike" kern="1200" cap="none" spc="-3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настро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ния</a:t>
              </a:r>
              <a:r>
                <a:rPr kumimoji="0" sz="1400" b="0" i="0" u="none" strike="noStrike" kern="1200" cap="none" spc="-5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(при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необходи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ости)</a:t>
              </a:r>
              <a:r>
                <a:rPr kumimoji="0" sz="1400" b="0" i="0" u="none" strike="noStrike" kern="1200" cap="none" spc="-4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 вы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траивать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необходи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ое</a:t>
              </a:r>
              <a:r>
                <a:rPr kumimoji="0" sz="1400" b="0" i="0" u="none" strike="noStrike" kern="1200" cap="none" spc="-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я</a:t>
              </a:r>
              <a:r>
                <a:rPr kumimoji="0" sz="1400" b="0" i="0" u="none" strike="noStrike" kern="1200" cap="none" spc="-2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э</a:t>
              </a:r>
              <a:r>
                <a:rPr kumimoji="0" sz="14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фф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ективной</a:t>
              </a:r>
              <a:r>
                <a:rPr kumimoji="0" sz="1400" b="0" i="0" u="none" strike="noStrike" kern="1200" cap="none" spc="-3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работы вз</a:t>
              </a:r>
              <a:r>
                <a:rPr kumimoji="0" sz="14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имодей</a:t>
              </a:r>
              <a:r>
                <a:rPr kumimoji="0" sz="14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твие</a:t>
              </a:r>
            </a:p>
          </p:txBody>
        </p:sp>
        <p:sp>
          <p:nvSpPr>
            <p:cNvPr id="32" name="object 32"/>
            <p:cNvSpPr/>
            <p:nvPr/>
          </p:nvSpPr>
          <p:spPr>
            <a:xfrm>
              <a:off x="489965" y="5378196"/>
              <a:ext cx="3373585" cy="970915"/>
            </a:xfrm>
            <a:custGeom>
              <a:avLst/>
              <a:gdLst/>
              <a:ahLst/>
              <a:cxnLst/>
              <a:rect l="l" t="t" r="r" b="b"/>
              <a:pathLst>
                <a:path w="2992120" h="970915">
                  <a:moveTo>
                    <a:pt x="2506217" y="0"/>
                  </a:moveTo>
                  <a:lnTo>
                    <a:pt x="0" y="0"/>
                  </a:lnTo>
                  <a:lnTo>
                    <a:pt x="0" y="970788"/>
                  </a:lnTo>
                  <a:lnTo>
                    <a:pt x="2506217" y="970788"/>
                  </a:lnTo>
                  <a:lnTo>
                    <a:pt x="2991612" y="485394"/>
                  </a:lnTo>
                  <a:lnTo>
                    <a:pt x="2506217" y="0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34" name="object 34"/>
            <p:cNvSpPr txBox="1"/>
            <p:nvPr/>
          </p:nvSpPr>
          <p:spPr>
            <a:xfrm>
              <a:off x="841806" y="5647760"/>
              <a:ext cx="2306095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ценка</a:t>
              </a:r>
              <a:r>
                <a:rPr kumimoji="0" sz="1400" b="1" i="0" u="none" strike="noStrike" kern="1200" cap="none" spc="-1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400" b="1" i="0" u="none" strike="noStrike" kern="1200" cap="none" spc="-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строения</a:t>
              </a: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35" name="object 35"/>
            <p:cNvSpPr txBox="1"/>
            <p:nvPr/>
          </p:nvSpPr>
          <p:spPr>
            <a:xfrm>
              <a:off x="1387347" y="5874836"/>
              <a:ext cx="1075365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400" b="1" i="0" u="none" strike="noStrike" kern="1200" cap="none" spc="-5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4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манды</a:t>
              </a: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3048000" y="31751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</a:t>
            </a:r>
            <a:r>
              <a:rPr kumimoji="0" lang="ru-RU" sz="2400" b="1" i="0" u="none" strike="noStrike" kern="1200" cap="none" spc="5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л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я</a:t>
            </a:r>
            <a:r>
              <a:rPr kumimoji="0" lang="ru-RU" sz="2400" b="1" i="0" u="none" strike="noStrike" kern="1200" cap="none" spc="-35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ч</a:t>
            </a:r>
            <a:r>
              <a:rPr kumimoji="0" lang="ru-RU" sz="2400" b="1" i="0" u="none" strike="noStrike" kern="1200" cap="none" spc="-1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е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го</a:t>
            </a:r>
            <a:r>
              <a:rPr kumimoji="0" lang="ru-RU" sz="2400" b="1" i="0" u="none" strike="noStrike" kern="1200" cap="none" spc="-1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ну</a:t>
            </a:r>
            <a:r>
              <a:rPr kumimoji="0" lang="ru-RU" sz="2400" b="1" i="0" u="none" strike="noStrike" kern="1200" cap="none" spc="-1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ж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на</a:t>
            </a:r>
            <a:r>
              <a:rPr kumimoji="0" lang="ru-RU" sz="2400" b="1" i="0" u="none" strike="noStrike" kern="1200" cap="none" spc="-1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доска</a:t>
            </a:r>
            <a:r>
              <a:rPr kumimoji="0" lang="ru-RU" sz="2400" b="1" i="0" u="none" strike="noStrike" kern="1200" cap="none" spc="-25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визуали</a:t>
            </a:r>
            <a:r>
              <a:rPr kumimoji="0" lang="ru-RU" sz="2400" b="1" i="0" u="none" strike="noStrike" kern="1200" cap="none" spc="1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</a:t>
            </a:r>
            <a:r>
              <a:rPr kumimoji="0" lang="ru-RU" sz="2400" b="1" i="0" u="none" strike="noStrike" kern="1200" cap="none" spc="-15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ц</a:t>
            </a:r>
            <a:r>
              <a:rPr kumimoji="0" lang="ru-RU" sz="2400" b="1" i="0" u="none" strike="noStrike" kern="1200" cap="none" spc="-1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ии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30634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60620" y="317514"/>
            <a:ext cx="108473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Кажд</a:t>
            </a:r>
            <a:r>
              <a:rPr kumimoji="0" lang="ru-RU" sz="2000" b="1" i="0" u="none" strike="noStrike" kern="1200" cap="none" spc="-1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я</a:t>
            </a:r>
            <a:r>
              <a:rPr kumimoji="0" lang="ru-RU" sz="2000" b="1" i="0" u="none" strike="noStrike" kern="1200" cap="none" spc="-25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доска</a:t>
            </a:r>
            <a:r>
              <a:rPr kumimoji="0" lang="ru-RU" sz="2000" b="1" i="0" u="none" strike="noStrike" kern="1200" cap="none" spc="-3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визуали</a:t>
            </a:r>
            <a:r>
              <a:rPr kumimoji="0" lang="ru-RU" sz="2000" b="1" i="0" u="none" strike="noStrike" kern="1200" cap="none" spc="1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-15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ц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ии</a:t>
            </a:r>
            <a:r>
              <a:rPr kumimoji="0" lang="ru-RU" sz="2000" b="1" i="0" u="none" strike="noStrike" kern="1200" cap="none" spc="-55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долж</a:t>
            </a:r>
            <a:r>
              <a:rPr kumimoji="0" lang="ru-RU" sz="2000" b="1" i="0" u="none" strike="noStrike" kern="1200" cap="none" spc="-1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-25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включать</a:t>
            </a:r>
            <a:r>
              <a:rPr kumimoji="0" lang="ru-RU" sz="2000" b="1" i="0" u="none" strike="noStrike" kern="1200" cap="none" spc="-45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4 о</a:t>
            </a:r>
            <a:r>
              <a:rPr kumimoji="0" lang="ru-RU" sz="2000" b="1" i="0" u="none" strike="noStrike" kern="1200" cap="none" spc="-1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с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</a:t>
            </a:r>
            <a:r>
              <a:rPr kumimoji="0" lang="ru-RU" sz="2000" b="1" i="0" u="none" strike="noStrike" kern="1200" cap="none" spc="-1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о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</a:t>
            </a:r>
            <a:r>
              <a:rPr kumimoji="0" lang="ru-RU" sz="2000" b="1" i="0" u="none" strike="noStrike" kern="1200" cap="none" spc="-1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ых</a:t>
            </a:r>
            <a:r>
              <a:rPr kumimoji="0" lang="ru-RU" sz="2000" b="1" i="0" u="none" strike="noStrike" kern="1200" cap="none" spc="-5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б</a:t>
            </a:r>
            <a:r>
              <a:rPr kumimoji="0" lang="ru-RU" sz="2000" b="1" i="0" u="none" strike="noStrike" kern="1200" cap="none" spc="5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л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DBDEE1">
                    <a:lumMod val="1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ока</a:t>
            </a:r>
          </a:p>
        </p:txBody>
      </p:sp>
      <p:grpSp>
        <p:nvGrpSpPr>
          <p:cNvPr id="30" name="Группа 29"/>
          <p:cNvGrpSpPr/>
          <p:nvPr/>
        </p:nvGrpSpPr>
        <p:grpSpPr>
          <a:xfrm>
            <a:off x="672085" y="1135897"/>
            <a:ext cx="10847830" cy="5207308"/>
            <a:chOff x="501828" y="1448943"/>
            <a:chExt cx="10847830" cy="5207308"/>
          </a:xfrm>
        </p:grpSpPr>
        <p:sp>
          <p:nvSpPr>
            <p:cNvPr id="4" name="object 2"/>
            <p:cNvSpPr txBox="1"/>
            <p:nvPr/>
          </p:nvSpPr>
          <p:spPr>
            <a:xfrm>
              <a:off x="2063166" y="2976097"/>
              <a:ext cx="2753360" cy="18466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16666"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Значения</a:t>
              </a:r>
              <a:r>
                <a:rPr kumimoji="0" sz="1200" b="0" i="0" u="none" strike="noStrike" kern="1200" cap="none" spc="-3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по</a:t>
              </a:r>
              <a:r>
                <a:rPr kumimoji="0" sz="1200" b="0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инди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ид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ал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ь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ы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200" b="0" i="0" u="none" strike="noStrike" kern="1200" cap="none" spc="2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</a:t>
              </a:r>
            </a:p>
          </p:txBody>
        </p:sp>
        <p:sp>
          <p:nvSpPr>
            <p:cNvPr id="5" name="object 3"/>
            <p:cNvSpPr txBox="1"/>
            <p:nvPr/>
          </p:nvSpPr>
          <p:spPr>
            <a:xfrm>
              <a:off x="2063166" y="3180844"/>
              <a:ext cx="3500564" cy="98745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оман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ы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 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ПЭ 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(в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лючая</a:t>
              </a:r>
              <a:r>
                <a:rPr kumimoji="0" sz="1200" b="0" i="0" u="none" strike="noStrike" kern="1200" cap="none" spc="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нение</a:t>
              </a:r>
              <a:r>
                <a:rPr kumimoji="0" sz="1200" b="0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</a:p>
            <a:p>
              <a:pPr marL="184785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ц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еле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ы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200" b="0" i="0" u="none" strike="noStrike" kern="1200" cap="none" spc="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начением)</a:t>
              </a:r>
            </a:p>
            <a:p>
              <a:pPr marL="399415" marR="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ClrTx/>
                <a:buSzPct val="116666"/>
                <a:buFont typeface="Verdana"/>
                <a:buChar char="-"/>
                <a:tabLst>
                  <a:tab pos="400050" algn="l"/>
                </a:tabLst>
                <a:defRPr/>
              </a:pP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Дне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ная п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ои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одит</a:t>
              </a:r>
              <a:r>
                <a:rPr kumimoji="0" sz="12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льно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ть</a:t>
              </a:r>
            </a:p>
            <a:p>
              <a:pPr marL="399415" marR="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60"/>
                </a:spcBef>
                <a:spcAft>
                  <a:spcPts val="0"/>
                </a:spcAft>
                <a:buClrTx/>
                <a:buSzPct val="116666"/>
                <a:buFont typeface="Verdana"/>
                <a:buChar char="-"/>
                <a:tabLst>
                  <a:tab pos="400050" algn="l"/>
                </a:tabLst>
                <a:defRPr/>
              </a:pP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аче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</a:p>
            <a:p>
              <a:pPr marL="184785" marR="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260"/>
                </a:spcBef>
                <a:spcAft>
                  <a:spcPts val="0"/>
                </a:spcAft>
                <a:buClrTx/>
                <a:buSzPct val="116666"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дно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ание</a:t>
              </a:r>
              <a:r>
                <a:rPr kumimoji="0" sz="12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ус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пеха</a:t>
              </a:r>
            </a:p>
          </p:txBody>
        </p:sp>
        <p:sp>
          <p:nvSpPr>
            <p:cNvPr id="6" name="object 4"/>
            <p:cNvSpPr/>
            <p:nvPr/>
          </p:nvSpPr>
          <p:spPr>
            <a:xfrm>
              <a:off x="8829978" y="2935820"/>
              <a:ext cx="2519680" cy="1175385"/>
            </a:xfrm>
            <a:custGeom>
              <a:avLst/>
              <a:gdLst/>
              <a:ahLst/>
              <a:cxnLst/>
              <a:rect l="l" t="t" r="r" b="b"/>
              <a:pathLst>
                <a:path w="2519679" h="1175385">
                  <a:moveTo>
                    <a:pt x="307848" y="195834"/>
                  </a:moveTo>
                  <a:lnTo>
                    <a:pt x="313536" y="148757"/>
                  </a:lnTo>
                  <a:lnTo>
                    <a:pt x="329697" y="105815"/>
                  </a:lnTo>
                  <a:lnTo>
                    <a:pt x="354972" y="68367"/>
                  </a:lnTo>
                  <a:lnTo>
                    <a:pt x="388004" y="37770"/>
                  </a:lnTo>
                  <a:lnTo>
                    <a:pt x="427434" y="15382"/>
                  </a:lnTo>
                  <a:lnTo>
                    <a:pt x="471905" y="2561"/>
                  </a:lnTo>
                  <a:lnTo>
                    <a:pt x="503681" y="0"/>
                  </a:lnTo>
                  <a:lnTo>
                    <a:pt x="676401" y="0"/>
                  </a:lnTo>
                  <a:lnTo>
                    <a:pt x="1229232" y="0"/>
                  </a:lnTo>
                  <a:lnTo>
                    <a:pt x="2323337" y="0"/>
                  </a:lnTo>
                  <a:lnTo>
                    <a:pt x="2339405" y="648"/>
                  </a:lnTo>
                  <a:lnTo>
                    <a:pt x="2385255" y="9979"/>
                  </a:lnTo>
                  <a:lnTo>
                    <a:pt x="2426516" y="29328"/>
                  </a:lnTo>
                  <a:lnTo>
                    <a:pt x="2461831" y="57340"/>
                  </a:lnTo>
                  <a:lnTo>
                    <a:pt x="2489843" y="92655"/>
                  </a:lnTo>
                  <a:lnTo>
                    <a:pt x="2509192" y="133916"/>
                  </a:lnTo>
                  <a:lnTo>
                    <a:pt x="2518523" y="179766"/>
                  </a:lnTo>
                  <a:lnTo>
                    <a:pt x="2519172" y="195834"/>
                  </a:lnTo>
                  <a:lnTo>
                    <a:pt x="2519172" y="685419"/>
                  </a:lnTo>
                  <a:lnTo>
                    <a:pt x="2519172" y="979170"/>
                  </a:lnTo>
                  <a:lnTo>
                    <a:pt x="2518523" y="995237"/>
                  </a:lnTo>
                  <a:lnTo>
                    <a:pt x="2516610" y="1010946"/>
                  </a:lnTo>
                  <a:lnTo>
                    <a:pt x="2503789" y="1055417"/>
                  </a:lnTo>
                  <a:lnTo>
                    <a:pt x="2481401" y="1094847"/>
                  </a:lnTo>
                  <a:lnTo>
                    <a:pt x="2450804" y="1127879"/>
                  </a:lnTo>
                  <a:lnTo>
                    <a:pt x="2413356" y="1153154"/>
                  </a:lnTo>
                  <a:lnTo>
                    <a:pt x="2370414" y="1169315"/>
                  </a:lnTo>
                  <a:lnTo>
                    <a:pt x="2323337" y="1175004"/>
                  </a:lnTo>
                  <a:lnTo>
                    <a:pt x="1229232" y="1175004"/>
                  </a:lnTo>
                  <a:lnTo>
                    <a:pt x="676401" y="1175004"/>
                  </a:lnTo>
                  <a:lnTo>
                    <a:pt x="503681" y="1175004"/>
                  </a:lnTo>
                  <a:lnTo>
                    <a:pt x="487614" y="1174355"/>
                  </a:lnTo>
                  <a:lnTo>
                    <a:pt x="441764" y="1165024"/>
                  </a:lnTo>
                  <a:lnTo>
                    <a:pt x="400503" y="1145675"/>
                  </a:lnTo>
                  <a:lnTo>
                    <a:pt x="365188" y="1117663"/>
                  </a:lnTo>
                  <a:lnTo>
                    <a:pt x="337176" y="1082348"/>
                  </a:lnTo>
                  <a:lnTo>
                    <a:pt x="317827" y="1041087"/>
                  </a:lnTo>
                  <a:lnTo>
                    <a:pt x="308496" y="995237"/>
                  </a:lnTo>
                  <a:lnTo>
                    <a:pt x="307848" y="979170"/>
                  </a:lnTo>
                  <a:lnTo>
                    <a:pt x="0" y="686689"/>
                  </a:lnTo>
                  <a:lnTo>
                    <a:pt x="307848" y="685419"/>
                  </a:lnTo>
                  <a:lnTo>
                    <a:pt x="307848" y="195834"/>
                  </a:lnTo>
                  <a:close/>
                </a:path>
              </a:pathLst>
            </a:custGeom>
            <a:ln w="9144">
              <a:solidFill>
                <a:srgbClr val="35B39D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7" name="object 5"/>
            <p:cNvSpPr txBox="1"/>
            <p:nvPr/>
          </p:nvSpPr>
          <p:spPr>
            <a:xfrm>
              <a:off x="9315373" y="3261233"/>
              <a:ext cx="1858010" cy="5539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065" marR="508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Я вижу</a:t>
              </a:r>
              <a:r>
                <a:rPr kumimoji="0" sz="1200" b="1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свой</a:t>
              </a:r>
              <a:r>
                <a:rPr kumimoji="0" sz="1200" b="1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ли</a:t>
              </a:r>
              <a:r>
                <a:rPr kumimoji="0" sz="1200" b="1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ч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ный вклад</a:t>
              </a:r>
              <a:r>
                <a:rPr kumimoji="0" sz="1200" b="1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 </a:t>
              </a:r>
              <a:r>
                <a:rPr kumimoji="0" sz="1200" b="1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омандный результат</a:t>
              </a: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8" name="object 6"/>
            <p:cNvSpPr txBox="1"/>
            <p:nvPr/>
          </p:nvSpPr>
          <p:spPr>
            <a:xfrm>
              <a:off x="5740005" y="2976097"/>
              <a:ext cx="2067560" cy="56642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508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16666"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На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колько</a:t>
              </a:r>
              <a:r>
                <a:rPr kumimoji="0" sz="12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эффекти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но 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б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отает</a:t>
              </a:r>
              <a:r>
                <a:rPr kumimoji="0" sz="1200" b="0" i="0" u="none" strike="noStrike" kern="1200" cap="none" spc="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оман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2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по к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ю</a:t>
              </a:r>
              <a:r>
                <a:rPr kumimoji="0" sz="12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ч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ы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200" b="0" i="0" u="none" strike="noStrike" kern="1200" cap="none" spc="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пок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аз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ателям</a:t>
              </a:r>
            </a:p>
          </p:txBody>
        </p:sp>
        <p:sp>
          <p:nvSpPr>
            <p:cNvPr id="9" name="object 7"/>
            <p:cNvSpPr/>
            <p:nvPr/>
          </p:nvSpPr>
          <p:spPr>
            <a:xfrm>
              <a:off x="8819437" y="4472011"/>
              <a:ext cx="2529840" cy="901065"/>
            </a:xfrm>
            <a:custGeom>
              <a:avLst/>
              <a:gdLst/>
              <a:ahLst/>
              <a:cxnLst/>
              <a:rect l="l" t="t" r="r" b="b"/>
              <a:pathLst>
                <a:path w="2529840" h="901064">
                  <a:moveTo>
                    <a:pt x="318389" y="150113"/>
                  </a:moveTo>
                  <a:lnTo>
                    <a:pt x="324583" y="107282"/>
                  </a:lnTo>
                  <a:lnTo>
                    <a:pt x="341977" y="69278"/>
                  </a:lnTo>
                  <a:lnTo>
                    <a:pt x="368786" y="37885"/>
                  </a:lnTo>
                  <a:lnTo>
                    <a:pt x="403227" y="14887"/>
                  </a:lnTo>
                  <a:lnTo>
                    <a:pt x="443516" y="2068"/>
                  </a:lnTo>
                  <a:lnTo>
                    <a:pt x="686943" y="0"/>
                  </a:lnTo>
                  <a:lnTo>
                    <a:pt x="1239774" y="0"/>
                  </a:lnTo>
                  <a:lnTo>
                    <a:pt x="2379599" y="0"/>
                  </a:lnTo>
                  <a:lnTo>
                    <a:pt x="2394302" y="710"/>
                  </a:lnTo>
                  <a:lnTo>
                    <a:pt x="2435723" y="10836"/>
                  </a:lnTo>
                  <a:lnTo>
                    <a:pt x="2471721" y="31566"/>
                  </a:lnTo>
                  <a:lnTo>
                    <a:pt x="2500514" y="61118"/>
                  </a:lnTo>
                  <a:lnTo>
                    <a:pt x="2520317" y="97706"/>
                  </a:lnTo>
                  <a:lnTo>
                    <a:pt x="2529347" y="139548"/>
                  </a:lnTo>
                  <a:lnTo>
                    <a:pt x="2529713" y="525398"/>
                  </a:lnTo>
                  <a:lnTo>
                    <a:pt x="2529713" y="750569"/>
                  </a:lnTo>
                  <a:lnTo>
                    <a:pt x="2529002" y="765273"/>
                  </a:lnTo>
                  <a:lnTo>
                    <a:pt x="2526915" y="779572"/>
                  </a:lnTo>
                  <a:lnTo>
                    <a:pt x="2513056" y="819384"/>
                  </a:lnTo>
                  <a:lnTo>
                    <a:pt x="2489187" y="853179"/>
                  </a:lnTo>
                  <a:lnTo>
                    <a:pt x="2457092" y="879173"/>
                  </a:lnTo>
                  <a:lnTo>
                    <a:pt x="2418554" y="895583"/>
                  </a:lnTo>
                  <a:lnTo>
                    <a:pt x="1239774" y="900683"/>
                  </a:lnTo>
                  <a:lnTo>
                    <a:pt x="686943" y="900683"/>
                  </a:lnTo>
                  <a:lnTo>
                    <a:pt x="468502" y="900683"/>
                  </a:lnTo>
                  <a:lnTo>
                    <a:pt x="453799" y="899973"/>
                  </a:lnTo>
                  <a:lnTo>
                    <a:pt x="412378" y="889847"/>
                  </a:lnTo>
                  <a:lnTo>
                    <a:pt x="376380" y="869117"/>
                  </a:lnTo>
                  <a:lnTo>
                    <a:pt x="347587" y="839565"/>
                  </a:lnTo>
                  <a:lnTo>
                    <a:pt x="327784" y="802977"/>
                  </a:lnTo>
                  <a:lnTo>
                    <a:pt x="318754" y="761135"/>
                  </a:lnTo>
                  <a:lnTo>
                    <a:pt x="318389" y="750569"/>
                  </a:lnTo>
                  <a:lnTo>
                    <a:pt x="0" y="532638"/>
                  </a:lnTo>
                  <a:lnTo>
                    <a:pt x="318389" y="525398"/>
                  </a:lnTo>
                  <a:lnTo>
                    <a:pt x="318389" y="150113"/>
                  </a:lnTo>
                  <a:close/>
                </a:path>
              </a:pathLst>
            </a:custGeom>
            <a:ln w="9144">
              <a:solidFill>
                <a:srgbClr val="35B39D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10" name="object 8"/>
            <p:cNvSpPr txBox="1"/>
            <p:nvPr/>
          </p:nvSpPr>
          <p:spPr>
            <a:xfrm>
              <a:off x="9405542" y="4569208"/>
              <a:ext cx="1677670" cy="73866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" lvl="0" indent="1905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Я з</a:t>
              </a:r>
              <a:r>
                <a:rPr kumimoji="0" sz="1200" b="1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200" b="1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ю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,</a:t>
              </a:r>
              <a:r>
                <a:rPr kumimoji="0" sz="1200" b="1" i="0" u="none" strike="noStrike" kern="1200" cap="none" spc="-2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1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ч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то моя пробл</a:t>
              </a:r>
              <a:r>
                <a:rPr kumimoji="0" sz="1200" b="1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ма/ид</a:t>
              </a:r>
              <a:r>
                <a:rPr kumimoji="0" sz="1200" b="1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я</a:t>
              </a:r>
              <a:r>
                <a:rPr kumimoji="0" sz="1200" b="1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не ос</a:t>
              </a:r>
              <a:r>
                <a:rPr kumimoji="0" sz="1200" b="1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анется</a:t>
              </a:r>
              <a:r>
                <a:rPr kumimoji="0" sz="1200" b="1" i="0" u="none" strike="noStrike" kern="1200" cap="none" spc="-4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без внимания</a:t>
              </a: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11" name="object 9"/>
            <p:cNvSpPr txBox="1"/>
            <p:nvPr/>
          </p:nvSpPr>
          <p:spPr>
            <a:xfrm>
              <a:off x="2063166" y="4513312"/>
              <a:ext cx="3145522" cy="60452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20833"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Тек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щие</a:t>
              </a:r>
              <a:r>
                <a:rPr kumimoji="0" sz="1200" b="0" i="0" u="none" strike="noStrike" kern="1200" cap="none" spc="-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б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лем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ы/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идеи</a:t>
              </a:r>
            </a:p>
            <a:p>
              <a:pPr marL="184785" marR="508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Pct val="120833"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2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ет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енн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ы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е,</a:t>
              </a:r>
              <a:r>
                <a:rPr kumimoji="0" sz="1200" b="0" i="0" u="none" strike="noStrike" kern="1200" cap="none" spc="-2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ср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оки</a:t>
              </a:r>
              <a:r>
                <a:rPr kumimoji="0" sz="1200" b="0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 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татус 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ешения</a:t>
              </a:r>
              <a:r>
                <a:rPr kumimoji="0" sz="1200" b="0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п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б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лем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/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нед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ения и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ей</a:t>
              </a:r>
            </a:p>
          </p:txBody>
        </p:sp>
        <p:sp>
          <p:nvSpPr>
            <p:cNvPr id="12" name="object 10"/>
            <p:cNvSpPr txBox="1"/>
            <p:nvPr/>
          </p:nvSpPr>
          <p:spPr>
            <a:xfrm>
              <a:off x="5740005" y="4513312"/>
              <a:ext cx="2216150" cy="56642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508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20833"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Обно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ление</a:t>
              </a:r>
              <a:r>
                <a:rPr kumimoji="0" sz="1200" b="0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тату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 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ешения п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б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лем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/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нед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ения и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ей</a:t>
              </a:r>
            </a:p>
          </p:txBody>
        </p:sp>
        <p:sp>
          <p:nvSpPr>
            <p:cNvPr id="13" name="object 11"/>
            <p:cNvSpPr/>
            <p:nvPr/>
          </p:nvSpPr>
          <p:spPr>
            <a:xfrm>
              <a:off x="8843695" y="1823300"/>
              <a:ext cx="2505710" cy="899160"/>
            </a:xfrm>
            <a:custGeom>
              <a:avLst/>
              <a:gdLst/>
              <a:ahLst/>
              <a:cxnLst/>
              <a:rect l="l" t="t" r="r" b="b"/>
              <a:pathLst>
                <a:path w="2505709" h="899160">
                  <a:moveTo>
                    <a:pt x="294131" y="149860"/>
                  </a:moveTo>
                  <a:lnTo>
                    <a:pt x="300335" y="107027"/>
                  </a:lnTo>
                  <a:lnTo>
                    <a:pt x="317752" y="69036"/>
                  </a:lnTo>
                  <a:lnTo>
                    <a:pt x="344596" y="37676"/>
                  </a:lnTo>
                  <a:lnTo>
                    <a:pt x="379076" y="14736"/>
                  </a:lnTo>
                  <a:lnTo>
                    <a:pt x="419405" y="2004"/>
                  </a:lnTo>
                  <a:lnTo>
                    <a:pt x="662685" y="0"/>
                  </a:lnTo>
                  <a:lnTo>
                    <a:pt x="1215516" y="0"/>
                  </a:lnTo>
                  <a:lnTo>
                    <a:pt x="2355595" y="0"/>
                  </a:lnTo>
                  <a:lnTo>
                    <a:pt x="2370301" y="711"/>
                  </a:lnTo>
                  <a:lnTo>
                    <a:pt x="2411718" y="10851"/>
                  </a:lnTo>
                  <a:lnTo>
                    <a:pt x="2447697" y="31609"/>
                  </a:lnTo>
                  <a:lnTo>
                    <a:pt x="2476449" y="61197"/>
                  </a:lnTo>
                  <a:lnTo>
                    <a:pt x="2496185" y="97825"/>
                  </a:lnTo>
                  <a:lnTo>
                    <a:pt x="2505117" y="139706"/>
                  </a:lnTo>
                  <a:lnTo>
                    <a:pt x="2505455" y="524510"/>
                  </a:lnTo>
                  <a:lnTo>
                    <a:pt x="2505455" y="749300"/>
                  </a:lnTo>
                  <a:lnTo>
                    <a:pt x="2504744" y="764005"/>
                  </a:lnTo>
                  <a:lnTo>
                    <a:pt x="2502654" y="778304"/>
                  </a:lnTo>
                  <a:lnTo>
                    <a:pt x="2488776" y="818108"/>
                  </a:lnTo>
                  <a:lnTo>
                    <a:pt x="2464876" y="851876"/>
                  </a:lnTo>
                  <a:lnTo>
                    <a:pt x="2432743" y="877822"/>
                  </a:lnTo>
                  <a:lnTo>
                    <a:pt x="2394165" y="894156"/>
                  </a:lnTo>
                  <a:lnTo>
                    <a:pt x="1215516" y="899160"/>
                  </a:lnTo>
                  <a:lnTo>
                    <a:pt x="662685" y="899160"/>
                  </a:lnTo>
                  <a:lnTo>
                    <a:pt x="443991" y="899160"/>
                  </a:lnTo>
                  <a:lnTo>
                    <a:pt x="429286" y="898448"/>
                  </a:lnTo>
                  <a:lnTo>
                    <a:pt x="387869" y="888308"/>
                  </a:lnTo>
                  <a:lnTo>
                    <a:pt x="351890" y="867550"/>
                  </a:lnTo>
                  <a:lnTo>
                    <a:pt x="323138" y="837962"/>
                  </a:lnTo>
                  <a:lnTo>
                    <a:pt x="303402" y="801334"/>
                  </a:lnTo>
                  <a:lnTo>
                    <a:pt x="294470" y="759453"/>
                  </a:lnTo>
                  <a:lnTo>
                    <a:pt x="294131" y="749300"/>
                  </a:lnTo>
                  <a:lnTo>
                    <a:pt x="0" y="527685"/>
                  </a:lnTo>
                  <a:lnTo>
                    <a:pt x="294131" y="524510"/>
                  </a:lnTo>
                  <a:lnTo>
                    <a:pt x="294131" y="149860"/>
                  </a:lnTo>
                  <a:close/>
                </a:path>
              </a:pathLst>
            </a:custGeom>
            <a:ln w="9144">
              <a:solidFill>
                <a:srgbClr val="35B39D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14" name="object 12"/>
            <p:cNvSpPr/>
            <p:nvPr/>
          </p:nvSpPr>
          <p:spPr>
            <a:xfrm>
              <a:off x="8867571" y="5584532"/>
              <a:ext cx="2481580" cy="899160"/>
            </a:xfrm>
            <a:custGeom>
              <a:avLst/>
              <a:gdLst/>
              <a:ahLst/>
              <a:cxnLst/>
              <a:rect l="l" t="t" r="r" b="b"/>
              <a:pathLst>
                <a:path w="2481579" h="899159">
                  <a:moveTo>
                    <a:pt x="270255" y="149859"/>
                  </a:moveTo>
                  <a:lnTo>
                    <a:pt x="276459" y="107027"/>
                  </a:lnTo>
                  <a:lnTo>
                    <a:pt x="293876" y="69036"/>
                  </a:lnTo>
                  <a:lnTo>
                    <a:pt x="320720" y="37676"/>
                  </a:lnTo>
                  <a:lnTo>
                    <a:pt x="355200" y="14736"/>
                  </a:lnTo>
                  <a:lnTo>
                    <a:pt x="395529" y="2004"/>
                  </a:lnTo>
                  <a:lnTo>
                    <a:pt x="638809" y="0"/>
                  </a:lnTo>
                  <a:lnTo>
                    <a:pt x="1191640" y="0"/>
                  </a:lnTo>
                  <a:lnTo>
                    <a:pt x="2331719" y="0"/>
                  </a:lnTo>
                  <a:lnTo>
                    <a:pt x="2346425" y="711"/>
                  </a:lnTo>
                  <a:lnTo>
                    <a:pt x="2387842" y="10851"/>
                  </a:lnTo>
                  <a:lnTo>
                    <a:pt x="2423821" y="31609"/>
                  </a:lnTo>
                  <a:lnTo>
                    <a:pt x="2452573" y="61197"/>
                  </a:lnTo>
                  <a:lnTo>
                    <a:pt x="2472309" y="97825"/>
                  </a:lnTo>
                  <a:lnTo>
                    <a:pt x="2481241" y="139706"/>
                  </a:lnTo>
                  <a:lnTo>
                    <a:pt x="2481579" y="524509"/>
                  </a:lnTo>
                  <a:lnTo>
                    <a:pt x="2481579" y="749299"/>
                  </a:lnTo>
                  <a:lnTo>
                    <a:pt x="2480868" y="763999"/>
                  </a:lnTo>
                  <a:lnTo>
                    <a:pt x="2478778" y="778294"/>
                  </a:lnTo>
                  <a:lnTo>
                    <a:pt x="2464900" y="818091"/>
                  </a:lnTo>
                  <a:lnTo>
                    <a:pt x="2441000" y="851862"/>
                  </a:lnTo>
                  <a:lnTo>
                    <a:pt x="2408867" y="877813"/>
                  </a:lnTo>
                  <a:lnTo>
                    <a:pt x="2370289" y="894153"/>
                  </a:lnTo>
                  <a:lnTo>
                    <a:pt x="1191640" y="899159"/>
                  </a:lnTo>
                  <a:lnTo>
                    <a:pt x="638809" y="899159"/>
                  </a:lnTo>
                  <a:lnTo>
                    <a:pt x="420115" y="899159"/>
                  </a:lnTo>
                  <a:lnTo>
                    <a:pt x="405410" y="898448"/>
                  </a:lnTo>
                  <a:lnTo>
                    <a:pt x="363993" y="888303"/>
                  </a:lnTo>
                  <a:lnTo>
                    <a:pt x="328014" y="867538"/>
                  </a:lnTo>
                  <a:lnTo>
                    <a:pt x="299262" y="837946"/>
                  </a:lnTo>
                  <a:lnTo>
                    <a:pt x="279526" y="801318"/>
                  </a:lnTo>
                  <a:lnTo>
                    <a:pt x="270594" y="759449"/>
                  </a:lnTo>
                  <a:lnTo>
                    <a:pt x="270255" y="749299"/>
                  </a:lnTo>
                  <a:lnTo>
                    <a:pt x="0" y="518109"/>
                  </a:lnTo>
                  <a:lnTo>
                    <a:pt x="270255" y="524509"/>
                  </a:lnTo>
                  <a:lnTo>
                    <a:pt x="270255" y="149859"/>
                  </a:lnTo>
                  <a:close/>
                </a:path>
              </a:pathLst>
            </a:custGeom>
            <a:ln w="9144">
              <a:solidFill>
                <a:srgbClr val="35B39D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15" name="object 13"/>
            <p:cNvSpPr txBox="1"/>
            <p:nvPr/>
          </p:nvSpPr>
          <p:spPr>
            <a:xfrm>
              <a:off x="501828" y="1676996"/>
              <a:ext cx="1381125" cy="4652556"/>
            </a:xfrm>
            <a:prstGeom prst="rect">
              <a:avLst/>
            </a:prstGeom>
            <a:solidFill>
              <a:srgbClr val="F1F1F1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95250" marR="24892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Командный блок</a:t>
              </a: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Times New Roman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Times New Roman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Times New Roman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Times New Roman"/>
              </a:endParaRPr>
            </a:p>
            <a:p>
              <a:pPr marL="95250" marR="387350" lvl="0" indent="0" algn="l" defTabSz="914400" rtl="0" eaLnBrk="1" fontAlgn="auto" latinLnBrk="0" hangingPunct="1">
                <a:lnSpc>
                  <a:spcPct val="100000"/>
                </a:lnSpc>
                <a:spcBef>
                  <a:spcPts val="87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200" b="1" i="0" u="none" strike="noStrike" kern="1200" cap="none" spc="0" normalizeH="0" baseline="0" noProof="0" err="1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Динамика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lang="en-US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KPI</a:t>
              </a: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Times New Roman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Times New Roman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Times New Roman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Times New Roman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Times New Roman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55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Times New Roman"/>
              </a:endParaRPr>
            </a:p>
            <a:p>
              <a:pPr marL="95250" marR="33782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200" b="1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ш</a:t>
              </a:r>
              <a:r>
                <a:rPr kumimoji="0" sz="1200" b="1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ние пробл</a:t>
              </a:r>
              <a:r>
                <a:rPr kumimoji="0" sz="1200" b="1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Times New Roman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Times New Roman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Times New Roman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49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Times New Roman"/>
              </a:endParaRPr>
            </a:p>
            <a:p>
              <a:pPr marL="95250" marR="33782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200" b="1" i="0" u="none" strike="noStrike" kern="1200" cap="none" spc="0" normalizeH="0" baseline="0" noProof="0" err="1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200" b="1" i="0" u="none" strike="noStrike" kern="1200" cap="none" spc="5" normalizeH="0" baseline="0" noProof="0" err="1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200" b="1" i="0" u="none" strike="noStrike" kern="1200" cap="none" spc="0" normalizeH="0" baseline="0" noProof="0" err="1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вос</a:t>
              </a:r>
              <a:r>
                <a:rPr kumimoji="0" sz="1200" b="1" i="0" u="none" strike="noStrike" kern="1200" cap="none" spc="5" normalizeH="0" baseline="0" noProof="0" err="1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</a:t>
              </a:r>
              <a:r>
                <a:rPr kumimoji="0" sz="1200" b="1" i="0" u="none" strike="noStrike" kern="1200" cap="none" spc="0" normalizeH="0" baseline="0" noProof="0" err="1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ной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1" i="0" u="none" strike="noStrike" kern="1200" cap="none" spc="0" normalizeH="0" baseline="0" noProof="0" err="1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разд</a:t>
              </a:r>
              <a:r>
                <a:rPr kumimoji="0" sz="1200" b="1" i="0" u="none" strike="noStrike" kern="1200" cap="none" spc="-5" normalizeH="0" baseline="0" noProof="0" err="1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1" i="0" u="none" strike="noStrike" kern="1200" cap="none" spc="0" normalizeH="0" baseline="0" noProof="0" err="1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</a:t>
              </a:r>
              <a:endPara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  <a:p>
              <a:pPr marL="95250" marR="33782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  <a:p>
              <a:pPr marL="95250" marR="33782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16" name="object 14"/>
            <p:cNvSpPr txBox="1"/>
            <p:nvPr/>
          </p:nvSpPr>
          <p:spPr>
            <a:xfrm>
              <a:off x="9247047" y="2102993"/>
              <a:ext cx="1994535" cy="36933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426720" marR="5080" lvl="0" indent="-41465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Я знаю,</a:t>
              </a:r>
              <a:r>
                <a:rPr kumimoji="0" sz="1200" b="1" i="0" u="none" strike="noStrike" kern="1200" cap="none" spc="-2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1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че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</a:t>
              </a:r>
              <a:r>
                <a:rPr kumimoji="0" sz="1200" b="1" i="0" u="none" strike="noStrike" kern="1200" cap="none" spc="2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«дышит» моя</a:t>
              </a:r>
              <a:r>
                <a:rPr kumimoji="0" sz="1200" b="1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команда</a:t>
              </a: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17" name="object 15"/>
            <p:cNvSpPr txBox="1"/>
            <p:nvPr/>
          </p:nvSpPr>
          <p:spPr>
            <a:xfrm>
              <a:off x="2063165" y="1864212"/>
              <a:ext cx="2706941" cy="40780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20833"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200" b="0" i="0" u="none" strike="noStrike" kern="1200" cap="none" spc="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на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оение</a:t>
              </a:r>
              <a:r>
                <a:rPr kumimoji="0" sz="1200" b="0" i="0" u="none" strike="noStrike" kern="1200" cap="none" spc="-2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команд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ы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?</a:t>
              </a:r>
            </a:p>
            <a:p>
              <a:pPr marL="184785" marR="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Pct val="120833"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Со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бы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тия в команде</a:t>
              </a:r>
            </a:p>
          </p:txBody>
        </p:sp>
        <p:sp>
          <p:nvSpPr>
            <p:cNvPr id="18" name="object 16"/>
            <p:cNvSpPr txBox="1"/>
            <p:nvPr/>
          </p:nvSpPr>
          <p:spPr>
            <a:xfrm>
              <a:off x="5740005" y="1864212"/>
              <a:ext cx="2215515" cy="38290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508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20833"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Со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ние</a:t>
              </a:r>
              <a:r>
                <a:rPr kumimoji="0" sz="1200" b="0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 под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жание командного</a:t>
              </a:r>
              <a:r>
                <a:rPr kumimoji="0" sz="1200" b="0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ха</a:t>
              </a:r>
            </a:p>
          </p:txBody>
        </p:sp>
        <p:sp>
          <p:nvSpPr>
            <p:cNvPr id="19" name="object 17"/>
            <p:cNvSpPr txBox="1"/>
            <p:nvPr/>
          </p:nvSpPr>
          <p:spPr>
            <a:xfrm>
              <a:off x="9436023" y="5773166"/>
              <a:ext cx="1617345" cy="5539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508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Я в к</a:t>
              </a:r>
              <a:r>
                <a:rPr kumimoji="0" sz="1200" b="1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у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рсе</a:t>
              </a:r>
              <a:r>
                <a:rPr kumimoji="0" sz="1200" b="1" i="0" u="none" strike="noStrike" kern="1200" cap="none" spc="-2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важных соб</a:t>
              </a:r>
              <a:r>
                <a:rPr kumimoji="0" sz="1200" b="1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ы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тий</a:t>
              </a:r>
              <a:r>
                <a:rPr kumimoji="0" sz="1200" b="1" i="0" u="none" strike="noStrike" kern="1200" cap="none" spc="-3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 но</a:t>
              </a:r>
              <a:r>
                <a:rPr kumimoji="0" sz="1200" b="1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овв</a:t>
              </a:r>
              <a:r>
                <a:rPr kumimoji="0" sz="1200" b="1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</a:t>
              </a:r>
              <a:r>
                <a:rPr kumimoji="0" sz="1200" b="1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ний</a:t>
              </a: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20" name="object 18"/>
            <p:cNvSpPr txBox="1"/>
            <p:nvPr/>
          </p:nvSpPr>
          <p:spPr>
            <a:xfrm>
              <a:off x="2063166" y="5625698"/>
              <a:ext cx="2882104" cy="18466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20833"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з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менения</a:t>
              </a:r>
              <a:r>
                <a:rPr kumimoji="0" sz="1200" b="0" i="0" u="none" strike="noStrike" kern="1200" cap="none" spc="-3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 методологии</a:t>
              </a:r>
              <a:r>
                <a:rPr kumimoji="0" sz="1200" b="0" i="0" u="none" strike="noStrike" kern="1200" cap="none" spc="-3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 пр.</a:t>
              </a:r>
            </a:p>
          </p:txBody>
        </p:sp>
        <p:sp>
          <p:nvSpPr>
            <p:cNvPr id="21" name="object 19"/>
            <p:cNvSpPr txBox="1"/>
            <p:nvPr/>
          </p:nvSpPr>
          <p:spPr>
            <a:xfrm>
              <a:off x="5740004" y="5625698"/>
              <a:ext cx="2696629" cy="5539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84785" marR="5080" lvl="0" indent="-172085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20833"/>
                <a:buFont typeface="Arial"/>
                <a:buChar char="•"/>
                <a:tabLst>
                  <a:tab pos="185420" algn="l"/>
                </a:tabLst>
                <a:defRPr/>
              </a:pP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ое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еменное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оне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200" b="0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 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ажной инфо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ма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ц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ии 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 </a:t>
              </a:r>
              <a:r>
                <a:rPr kumimoji="0" sz="1200" b="0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с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от</a:t>
              </a:r>
              <a:r>
                <a:rPr kumimoji="0" sz="1200" b="0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руд</a:t>
              </a: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ников</a:t>
              </a:r>
            </a:p>
          </p:txBody>
        </p:sp>
        <p:sp>
          <p:nvSpPr>
            <p:cNvPr id="22" name="object 20"/>
            <p:cNvSpPr txBox="1"/>
            <p:nvPr/>
          </p:nvSpPr>
          <p:spPr>
            <a:xfrm>
              <a:off x="2542590" y="1448943"/>
              <a:ext cx="2666097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>
                  <a:ln>
                    <a:noFill/>
                  </a:ln>
                  <a:solidFill>
                    <a:srgbClr val="35B39D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КЛ</a:t>
              </a:r>
              <a:r>
                <a:rPr kumimoji="0" lang="ru-RU" sz="1400" b="1" i="0" u="none" strike="noStrike" kern="1200" cap="none" spc="-5" normalizeH="0" baseline="0" noProof="0">
                  <a:ln>
                    <a:noFill/>
                  </a:ln>
                  <a:solidFill>
                    <a:srgbClr val="35B39D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ЮЧЕ</a:t>
              </a:r>
              <a:r>
                <a:rPr kumimoji="0" lang="ru-RU" sz="1400" b="1" i="0" u="none" strike="noStrike" kern="1200" cap="none" spc="0" normalizeH="0" baseline="0" noProof="0">
                  <a:ln>
                    <a:noFill/>
                  </a:ln>
                  <a:solidFill>
                    <a:srgbClr val="35B39D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ВАЯ</a:t>
              </a:r>
              <a:r>
                <a:rPr kumimoji="0" lang="ru-RU" sz="1400" b="1" i="0" u="none" strike="noStrike" kern="1200" cap="none" spc="5" normalizeH="0" baseline="0" noProof="0">
                  <a:ln>
                    <a:noFill/>
                  </a:ln>
                  <a:solidFill>
                    <a:srgbClr val="35B39D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lang="ru-RU" sz="1400" b="1" i="0" u="none" strike="noStrike" kern="1200" cap="none" spc="0" normalizeH="0" baseline="0" noProof="0">
                  <a:ln>
                    <a:noFill/>
                  </a:ln>
                  <a:solidFill>
                    <a:srgbClr val="35B39D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ИНФОРМАЦИЯ</a:t>
              </a:r>
              <a:endPara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rgbClr val="35B39D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23" name="object 22"/>
            <p:cNvSpPr txBox="1"/>
            <p:nvPr/>
          </p:nvSpPr>
          <p:spPr>
            <a:xfrm>
              <a:off x="501828" y="6471585"/>
              <a:ext cx="5953125" cy="184666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Основные</a:t>
              </a:r>
              <a:r>
                <a:rPr kumimoji="0" sz="1200" b="1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элем</a:t>
              </a:r>
              <a:r>
                <a:rPr kumimoji="0" sz="1200" b="1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нты </a:t>
              </a:r>
              <a:r>
                <a:rPr kumimoji="0" sz="1200" b="1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оски</a:t>
              </a:r>
              <a:r>
                <a:rPr kumimoji="0" sz="1200" b="1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обн</a:t>
              </a:r>
              <a:r>
                <a:rPr kumimoji="0" sz="1200" b="1" i="0" u="none" strike="noStrike" kern="1200" cap="none" spc="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о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вля</a:t>
              </a:r>
              <a:r>
                <a:rPr kumimoji="0" sz="1200" b="1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ю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тся</a:t>
              </a:r>
              <a:r>
                <a:rPr kumimoji="0" sz="1200" b="1" i="0" u="none" strike="noStrike" kern="1200" cap="none" spc="-1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 </a:t>
              </a:r>
              <a:r>
                <a:rPr kumimoji="0" sz="1200" b="1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же</a:t>
              </a:r>
              <a:r>
                <a:rPr kumimoji="0" sz="1200" b="1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н</a:t>
              </a:r>
              <a:r>
                <a:rPr kumimoji="0" sz="1200" b="1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вно/</a:t>
              </a:r>
              <a:r>
                <a:rPr kumimoji="0" sz="1200" b="1" i="0" u="none" strike="noStrike" kern="1200" cap="none" spc="-5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жен</a:t>
              </a:r>
              <a:r>
                <a:rPr kumimoji="0" sz="1200" b="1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д</a:t>
              </a:r>
              <a:r>
                <a:rPr kumimoji="0" sz="1200" b="1" i="0" u="none" strike="noStrike" kern="1200" cap="none" spc="-1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sz="1200" b="1" i="0" u="none" strike="noStrike" kern="1200" cap="none" spc="0" normalizeH="0" baseline="0" noProof="0">
                  <a:ln>
                    <a:noFill/>
                  </a:ln>
                  <a:solidFill>
                    <a:srgbClr val="51585F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льно</a:t>
              </a: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24" name="object 23"/>
            <p:cNvSpPr txBox="1"/>
            <p:nvPr/>
          </p:nvSpPr>
          <p:spPr>
            <a:xfrm>
              <a:off x="6759815" y="1448943"/>
              <a:ext cx="587541" cy="215444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>
                  <a:ln>
                    <a:noFill/>
                  </a:ln>
                  <a:solidFill>
                    <a:srgbClr val="35B39D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Ц</a:t>
              </a:r>
              <a:r>
                <a:rPr kumimoji="0" lang="ru-RU" sz="1400" b="1" i="0" u="none" strike="noStrike" kern="1200" cap="none" spc="-5" normalizeH="0" baseline="0" noProof="0">
                  <a:ln>
                    <a:noFill/>
                  </a:ln>
                  <a:solidFill>
                    <a:srgbClr val="35B39D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Е</a:t>
              </a:r>
              <a:r>
                <a:rPr kumimoji="0" lang="ru-RU" sz="1400" b="1" i="0" u="none" strike="noStrike" kern="1200" cap="none" spc="0" normalizeH="0" baseline="0" noProof="0">
                  <a:ln>
                    <a:noFill/>
                  </a:ln>
                  <a:solidFill>
                    <a:srgbClr val="35B39D"/>
                  </a:solidFill>
                  <a:effectLst/>
                  <a:uLnTx/>
                  <a:uFillTx/>
                  <a:latin typeface="Century Gothic"/>
                  <a:ea typeface="+mn-ea"/>
                  <a:cs typeface="Verdana"/>
                </a:rPr>
                <a:t>ЛЬ</a:t>
              </a:r>
              <a:endParaRPr kumimoji="0" lang="ru-RU" sz="1400" b="0" i="0" u="none" strike="noStrike" kern="1200" cap="none" spc="0" normalizeH="0" baseline="0" noProof="0">
                <a:ln>
                  <a:noFill/>
                </a:ln>
                <a:solidFill>
                  <a:srgbClr val="35B39D"/>
                </a:solidFill>
                <a:effectLst/>
                <a:uLnTx/>
                <a:uFillTx/>
                <a:latin typeface="Century Gothic"/>
                <a:ea typeface="+mn-ea"/>
                <a:cs typeface="Verdana"/>
              </a:endParaRPr>
            </a:p>
          </p:txBody>
        </p:sp>
        <p:sp>
          <p:nvSpPr>
            <p:cNvPr id="25" name="object 24"/>
            <p:cNvSpPr/>
            <p:nvPr/>
          </p:nvSpPr>
          <p:spPr>
            <a:xfrm>
              <a:off x="1966390" y="1673947"/>
              <a:ext cx="6677277" cy="45719"/>
            </a:xfrm>
            <a:custGeom>
              <a:avLst/>
              <a:gdLst/>
              <a:ahLst/>
              <a:cxnLst/>
              <a:rect l="l" t="t" r="r" b="b"/>
              <a:pathLst>
                <a:path w="6136640">
                  <a:moveTo>
                    <a:pt x="0" y="0"/>
                  </a:moveTo>
                  <a:lnTo>
                    <a:pt x="613664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26" name="object 25"/>
            <p:cNvSpPr/>
            <p:nvPr/>
          </p:nvSpPr>
          <p:spPr>
            <a:xfrm flipV="1">
              <a:off x="1966390" y="2740749"/>
              <a:ext cx="6677277" cy="45719"/>
            </a:xfrm>
            <a:custGeom>
              <a:avLst/>
              <a:gdLst/>
              <a:ahLst/>
              <a:cxnLst/>
              <a:rect l="l" t="t" r="r" b="b"/>
              <a:pathLst>
                <a:path w="6136640">
                  <a:moveTo>
                    <a:pt x="0" y="0"/>
                  </a:moveTo>
                  <a:lnTo>
                    <a:pt x="613664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27" name="object 26"/>
            <p:cNvSpPr/>
            <p:nvPr/>
          </p:nvSpPr>
          <p:spPr>
            <a:xfrm>
              <a:off x="1966390" y="4324183"/>
              <a:ext cx="6677277" cy="45719"/>
            </a:xfrm>
            <a:custGeom>
              <a:avLst/>
              <a:gdLst/>
              <a:ahLst/>
              <a:cxnLst/>
              <a:rect l="l" t="t" r="r" b="b"/>
              <a:pathLst>
                <a:path w="6136640">
                  <a:moveTo>
                    <a:pt x="0" y="0"/>
                  </a:moveTo>
                  <a:lnTo>
                    <a:pt x="613664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28" name="object 27"/>
            <p:cNvSpPr/>
            <p:nvPr/>
          </p:nvSpPr>
          <p:spPr>
            <a:xfrm>
              <a:off x="1966390" y="5435179"/>
              <a:ext cx="6677277" cy="45719"/>
            </a:xfrm>
            <a:custGeom>
              <a:avLst/>
              <a:gdLst/>
              <a:ahLst/>
              <a:cxnLst/>
              <a:rect l="l" t="t" r="r" b="b"/>
              <a:pathLst>
                <a:path w="6136640">
                  <a:moveTo>
                    <a:pt x="0" y="0"/>
                  </a:moveTo>
                  <a:lnTo>
                    <a:pt x="613664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9600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 txBox="1"/>
          <p:nvPr/>
        </p:nvSpPr>
        <p:spPr>
          <a:xfrm>
            <a:off x="1325358" y="1370809"/>
            <a:ext cx="9839325" cy="492443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0" rIns="0" bIns="0" rtlCol="0">
            <a:spAutoFit/>
          </a:bodyPr>
          <a:lstStyle/>
          <a:p>
            <a:pPr marL="2272030" marR="0" lvl="0" indent="-28638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272665" algn="l"/>
              </a:tabLst>
              <a:defRPr/>
            </a:pP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Распо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л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ожена</a:t>
            </a:r>
            <a:r>
              <a:rPr kumimoji="0" sz="1600" b="0" i="0" u="none" strike="noStrike" kern="1200" cap="none" spc="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ря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д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ом</a:t>
            </a:r>
            <a:r>
              <a:rPr kumimoji="0" sz="1600" b="0" i="0" u="none" strike="noStrike" kern="1200" cap="none" spc="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с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ра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б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ч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ей</a:t>
            </a:r>
            <a:r>
              <a:rPr kumimoji="0" sz="1600" b="0" i="0" u="none" strike="noStrike" kern="1200" cap="none" spc="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зоной</a:t>
            </a:r>
            <a:r>
              <a:rPr kumimoji="0" sz="1600" b="0" i="0" u="none" strike="noStrike" kern="1200" cap="none" spc="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подраз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д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еления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51585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  <a:p>
            <a:pPr marL="2272030" marR="0" lvl="0" indent="-28638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272665" algn="l"/>
              </a:tabLst>
              <a:defRPr/>
            </a:pP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Заметна</a:t>
            </a:r>
            <a:r>
              <a:rPr kumimoji="0" sz="1600" b="0" i="0" u="none" strike="noStrike" kern="1200" cap="none" spc="2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вс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ем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сотрудникам</a:t>
            </a:r>
            <a:r>
              <a:rPr kumimoji="0" sz="1600" b="0" i="0" u="none" strike="noStrike" kern="1200" cap="none" spc="4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со</a:t>
            </a:r>
            <a:r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своих</a:t>
            </a:r>
            <a:r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рабо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ч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их</a:t>
            </a:r>
            <a:r>
              <a:rPr kumimoji="0" sz="1600" b="0" i="0" u="none" strike="noStrike" kern="1200" cap="none" spc="2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мест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51585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</p:txBody>
      </p:sp>
      <p:sp>
        <p:nvSpPr>
          <p:cNvPr id="4" name="object 3"/>
          <p:cNvSpPr txBox="1"/>
          <p:nvPr/>
        </p:nvSpPr>
        <p:spPr>
          <a:xfrm>
            <a:off x="1325358" y="2359296"/>
            <a:ext cx="9839325" cy="738664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0" rIns="0" bIns="0" rtlCol="0">
            <a:spAutoFit/>
          </a:bodyPr>
          <a:lstStyle/>
          <a:p>
            <a:pPr marL="2272030" marR="0" lvl="0" indent="-28638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272665" algn="l"/>
              </a:tabLst>
              <a:defRPr/>
            </a:pP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Легко 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понимаема</a:t>
            </a:r>
            <a:r>
              <a:rPr kumimoji="0" sz="1600" b="0" i="0" u="none" strike="noStrike" kern="1200" cap="none" spc="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(понятна</a:t>
            </a:r>
            <a:r>
              <a:rPr kumimoji="0" sz="1600" b="0" i="0" u="none" strike="noStrike" kern="1200" cap="none" spc="3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д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л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я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новичков</a:t>
            </a:r>
            <a:r>
              <a:rPr kumimoji="0" sz="1600" b="0" i="0" u="none" strike="noStrike" kern="1200" cap="none" spc="2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и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оп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ытн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ых</a:t>
            </a:r>
            <a:r>
              <a:rPr kumimoji="0" sz="1600" b="0" i="0" u="none" strike="noStrike" kern="1200" cap="none" spc="2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сотрудников)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51585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  <a:p>
            <a:pPr marL="2272030" marR="0" lvl="0" indent="-28638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272665" algn="l"/>
              </a:tabLst>
              <a:defRPr/>
            </a:pP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Проста</a:t>
            </a:r>
            <a:r>
              <a:rPr kumimoji="0" sz="1600" b="0" i="0" u="none" strike="noStrike" kern="1200" cap="none" spc="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и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с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инту</a:t>
            </a:r>
            <a:r>
              <a:rPr kumimoji="0" sz="1600" b="0" i="0" u="none" strike="noStrike" kern="1200" cap="none" spc="-2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и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ти</a:t>
            </a:r>
            <a:r>
              <a:rPr kumimoji="0" sz="1600" b="0" i="0" u="none" strike="noStrike" kern="1200" cap="none" spc="-2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в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но</a:t>
            </a:r>
            <a:r>
              <a:rPr kumimoji="0" sz="1600" b="0" i="0" u="none" strike="noStrike" kern="1200" cap="none" spc="5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понятной</a:t>
            </a:r>
            <a:r>
              <a:rPr kumimoji="0" sz="1600" b="0" i="0" u="none" strike="noStrike" kern="1200" cap="none" spc="3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в</a:t>
            </a:r>
            <a:r>
              <a:rPr kumimoji="0" sz="1600" b="0" i="0" u="none" strike="noStrike" kern="1200" cap="none" spc="-2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и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зуализаци</a:t>
            </a:r>
            <a:r>
              <a:rPr kumimoji="0" sz="1600" b="0" i="0" u="none" strike="noStrike" kern="1200" cap="none" spc="-2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е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й</a:t>
            </a:r>
            <a:r>
              <a:rPr kumimoji="0" sz="1600" b="0" i="0" u="none" strike="noStrike" kern="1200" cap="none" spc="2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2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(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ва</a:t>
            </a:r>
            <a:r>
              <a:rPr kumimoji="0" sz="1600" b="0" i="0" u="none" strike="noStrike" kern="1200" cap="none" spc="-2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ж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ные</a:t>
            </a:r>
            <a:r>
              <a:rPr kumimoji="0" sz="1600" b="0" i="0" u="none" strike="noStrike" kern="1200" cap="none" spc="2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зоны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51585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  <a:p>
            <a:pPr marL="227203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зан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има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ют</a:t>
            </a:r>
            <a:r>
              <a:rPr kumimoji="0" sz="1600" b="0" i="0" u="none" strike="noStrike" kern="1200" cap="none" spc="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б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льше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места)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51585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</p:txBody>
      </p:sp>
      <p:sp>
        <p:nvSpPr>
          <p:cNvPr id="5" name="object 4"/>
          <p:cNvSpPr txBox="1"/>
          <p:nvPr/>
        </p:nvSpPr>
        <p:spPr>
          <a:xfrm>
            <a:off x="1337550" y="3567814"/>
            <a:ext cx="9839325" cy="492443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0" rIns="0" bIns="0" rtlCol="0">
            <a:spAutoFit/>
          </a:bodyPr>
          <a:lstStyle/>
          <a:p>
            <a:pPr marL="2272030" marR="173355" lvl="0" indent="-28638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272665" algn="l"/>
              </a:tabLst>
              <a:defRPr/>
            </a:pP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От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бражены</a:t>
            </a:r>
            <a:r>
              <a:rPr kumimoji="0" sz="1600" b="0" i="0" u="none" strike="noStrike" kern="1200" cap="none" spc="4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тенденции</a:t>
            </a:r>
            <a:r>
              <a:rPr kumimoji="0" sz="1600" b="0" i="0" u="none" strike="noStrike" kern="1200" cap="none" spc="3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(за</a:t>
            </a:r>
            <a:r>
              <a:rPr kumimoji="0" sz="1600" b="0" i="0" u="none" strike="noStrike" kern="1200" cap="none" spc="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несколько</a:t>
            </a:r>
            <a:r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месяцев</a:t>
            </a:r>
            <a:r>
              <a:rPr kumimoji="0" sz="1600" b="0" i="0" u="none" strike="noStrike" kern="1200" cap="none" spc="-2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)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,</a:t>
            </a:r>
            <a:r>
              <a:rPr kumimoji="0" sz="1600" b="0" i="0" u="none" strike="noStrike" kern="1200" cap="none" spc="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целевой</a:t>
            </a:r>
            <a:r>
              <a:rPr kumimoji="0" sz="1600" b="0" i="0" u="none" strike="noStrike" kern="1200" cap="none" spc="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пока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з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атель и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зна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ч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ение</a:t>
            </a:r>
            <a:r>
              <a:rPr kumimoji="0" sz="1600" b="0" i="0" u="none" strike="noStrike" kern="1200" cap="none" spc="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к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л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ючевых</a:t>
            </a:r>
            <a:r>
              <a:rPr kumimoji="0" sz="1600" b="0" i="0" u="none" strike="noStrike" kern="1200" cap="none" spc="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КПЭ</a:t>
            </a:r>
            <a:r>
              <a:rPr kumimoji="0" sz="1600" b="0" i="0" u="none" strike="noStrike" kern="1200" cap="none" spc="2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по</a:t>
            </a:r>
            <a:r>
              <a:rPr kumimoji="0" sz="1600" b="0" i="0" u="none" strike="noStrike" kern="1200" cap="none" spc="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производительн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сти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51585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</p:txBody>
      </p:sp>
      <p:sp>
        <p:nvSpPr>
          <p:cNvPr id="6" name="object 5"/>
          <p:cNvSpPr txBox="1"/>
          <p:nvPr/>
        </p:nvSpPr>
        <p:spPr>
          <a:xfrm>
            <a:off x="1339075" y="4675403"/>
            <a:ext cx="9839325" cy="492443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0" rIns="0" bIns="0" rtlCol="0">
            <a:spAutoFit/>
          </a:bodyPr>
          <a:lstStyle/>
          <a:p>
            <a:pPr marL="2272030" marR="944880" lvl="0" indent="-28638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272665" algn="l"/>
              </a:tabLst>
              <a:defRPr/>
            </a:pP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Замеры</a:t>
            </a:r>
            <a:r>
              <a:rPr kumimoji="0" sz="1600" b="0" i="0" u="none" strike="noStrike" kern="1200" cap="none" spc="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и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результаты</a:t>
            </a:r>
            <a:r>
              <a:rPr kumimoji="0" sz="1600" b="0" i="0" u="none" strike="noStrike" kern="1200" cap="none" spc="2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КПЭ</a:t>
            </a:r>
            <a:r>
              <a:rPr kumimoji="0" sz="1600" b="0" i="0" u="none" strike="noStrike" kern="1200" cap="none" spc="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на</a:t>
            </a:r>
            <a:r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доске</a:t>
            </a:r>
            <a:r>
              <a:rPr kumimoji="0" sz="1600" b="0" i="0" u="none" strike="noStrike" kern="1200" cap="none" spc="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понятны</a:t>
            </a:r>
            <a:r>
              <a:rPr kumimoji="0" sz="1600" b="0" i="0" u="none" strike="noStrike" kern="1200" cap="none" spc="4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и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приняты</a:t>
            </a:r>
            <a:r>
              <a:rPr kumimoji="0" sz="1600" b="0" i="0" u="none" strike="noStrike" kern="1200" cap="none" spc="3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вс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еми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членами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коман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д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ы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51585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</p:txBody>
      </p:sp>
      <p:sp>
        <p:nvSpPr>
          <p:cNvPr id="7" name="object 6"/>
          <p:cNvSpPr txBox="1"/>
          <p:nvPr/>
        </p:nvSpPr>
        <p:spPr>
          <a:xfrm>
            <a:off x="1337550" y="5641532"/>
            <a:ext cx="9839325" cy="738664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0" rIns="0" bIns="0" rtlCol="0">
            <a:spAutoFit/>
          </a:bodyPr>
          <a:lstStyle/>
          <a:p>
            <a:pPr marL="2272030" marR="0" lvl="0" indent="-28638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272665" algn="l"/>
              </a:tabLst>
              <a:defRPr/>
            </a:pP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Еже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дне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в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но</a:t>
            </a:r>
            <a:r>
              <a:rPr kumimoji="0" sz="1600" b="0" i="0" u="none" strike="noStrike" kern="1200" cap="none" spc="2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б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новляема:</a:t>
            </a:r>
            <a:r>
              <a:rPr kumimoji="0" sz="1600" b="0" i="0" u="none" strike="noStrike" kern="1200" cap="none" spc="2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дан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н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ые</a:t>
            </a:r>
            <a:r>
              <a:rPr kumimoji="0" sz="1600" b="0" i="0" u="none" strike="noStrike" kern="1200" cap="none" spc="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по</a:t>
            </a:r>
            <a:r>
              <a:rPr kumimoji="0" sz="1600" b="0" i="0" u="none" strike="noStrike" kern="1200" cap="none" spc="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производительн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сти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51585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  <a:p>
            <a:pPr marL="2272030" marR="1627505" lvl="0" indent="-28638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2272665" algn="l"/>
              </a:tabLst>
              <a:defRPr/>
            </a:pP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Еже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недельн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/</a:t>
            </a:r>
            <a:r>
              <a:rPr kumimoji="0" sz="1600" b="0" i="0" u="none" strike="noStrike" kern="1200" cap="none" spc="-2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е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же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месячно</a:t>
            </a:r>
            <a:r>
              <a:rPr kumimoji="0" sz="1600" b="0" i="0" u="none" strike="noStrike" kern="1200" cap="none" spc="5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б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новляема:</a:t>
            </a:r>
            <a:r>
              <a:rPr kumimoji="0" sz="1600" b="0" i="0" u="none" strike="noStrike" kern="1200" cap="none" spc="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тренды</a:t>
            </a:r>
            <a:r>
              <a:rPr kumimoji="0" sz="1600" b="0" i="0" u="none" strike="noStrike" kern="1200" cap="none" spc="2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по</a:t>
            </a:r>
            <a:r>
              <a:rPr kumimoji="0" sz="1600" b="0" i="0" u="none" strike="noStrike" kern="1200" cap="none" spc="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КПЭ, распределение</a:t>
            </a:r>
            <a:r>
              <a:rPr kumimoji="0" sz="1600" b="0" i="0" u="none" strike="noStrike" kern="1200" cap="none" spc="2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за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д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ач</a:t>
            </a:r>
            <a:r>
              <a:rPr kumimoji="0" sz="1600" b="0" i="0" u="none" strike="noStrike" kern="1200" cap="none" spc="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и</a:t>
            </a:r>
            <a:r>
              <a:rPr kumimoji="0" sz="1600" b="0" i="0" u="none" strike="noStrike" kern="1200" cap="none" spc="-5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sz="1600" b="0" i="0" u="none" strike="noStrike" kern="1200" cap="none" spc="-10" normalizeH="0" baseline="0" noProof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т.д.</a:t>
            </a:r>
            <a:endParaRPr kumimoji="0" sz="1600" b="0" i="0" u="none" strike="noStrike" kern="1200" cap="none" spc="0" normalizeH="0" baseline="0" noProof="0">
              <a:ln>
                <a:noFill/>
              </a:ln>
              <a:solidFill>
                <a:srgbClr val="51585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25358" y="1287352"/>
            <a:ext cx="1789430" cy="73866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0" tIns="0" rIns="0" bIns="0" rtlCol="0" anchor="ctr">
            <a:spAutoFit/>
          </a:bodyPr>
          <a:lstStyle/>
          <a:p>
            <a:pPr marL="16129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-15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  <a:p>
            <a:pPr marL="16129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-1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ДОСТУПНОСТЬ</a:t>
            </a:r>
          </a:p>
          <a:p>
            <a:pPr marL="16129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25358" y="2359296"/>
            <a:ext cx="1789430" cy="73866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0" tIns="0" rIns="0" bIns="0" rtlCol="0" anchor="ctr">
            <a:spAutoFit/>
          </a:bodyPr>
          <a:lstStyle/>
          <a:p>
            <a:pPr marL="42989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-15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  <a:p>
            <a:pPr marL="42989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-1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Я</a:t>
            </a:r>
            <a:r>
              <a:rPr kumimoji="0" lang="ru-RU" sz="1600" b="1" i="0" u="none" strike="noStrike" kern="1200" cap="none" spc="-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С</a:t>
            </a:r>
            <a:r>
              <a:rPr kumimoji="0" lang="ru-RU" sz="1600" b="1" i="0" u="none" strike="noStrike" kern="1200" cap="none" spc="-1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НОСТЬ</a:t>
            </a:r>
          </a:p>
          <a:p>
            <a:pPr marL="42989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25358" y="3375678"/>
            <a:ext cx="1789430" cy="98488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0" tIns="0" rIns="0" bIns="0" rtlCol="0" anchor="ctr">
            <a:spAutoFit/>
          </a:bodyPr>
          <a:lstStyle/>
          <a:p>
            <a:pPr marL="440690" marR="178435" lvl="0" indent="-25463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-15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  <a:p>
            <a:pPr marL="440690" marR="178435" lvl="0" indent="-25463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-1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ОРИЕНТАЦИЯ НА</a:t>
            </a:r>
            <a:r>
              <a:rPr kumimoji="0" lang="ru-RU" sz="1600" b="1" i="0" u="none" strike="noStrike" kern="1200" cap="none" spc="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 </a:t>
            </a:r>
            <a:r>
              <a:rPr kumimoji="0" lang="ru-RU" sz="1600" b="1" i="0" u="none" strike="noStrike" kern="1200" cap="none" spc="-1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ЦЕ</a:t>
            </a:r>
            <a:r>
              <a:rPr kumimoji="0" lang="ru-RU" sz="1600" b="1" i="0" u="none" strike="noStrike" kern="1200" cap="none" spc="-2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Л</a:t>
            </a:r>
            <a:r>
              <a:rPr kumimoji="0" lang="ru-RU" sz="1600" b="1" i="0" u="none" strike="noStrike" kern="1200" cap="none" spc="-1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Ь</a:t>
            </a:r>
          </a:p>
          <a:p>
            <a:pPr marL="440690" marR="178435" lvl="0" indent="-25463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25358" y="4571049"/>
            <a:ext cx="1777364" cy="73866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0" tIns="0" rIns="0" bIns="0" rtlCol="0" anchor="ctr">
            <a:spAutoFit/>
          </a:bodyPr>
          <a:lstStyle/>
          <a:p>
            <a:pPr marL="35623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-25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  <a:p>
            <a:pPr marL="35623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-2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П</a:t>
            </a:r>
            <a:r>
              <a:rPr kumimoji="0" lang="ru-RU" sz="1600" b="1" i="0" u="none" strike="noStrike" kern="1200" cap="none" spc="-1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Р</a:t>
            </a:r>
            <a:r>
              <a:rPr kumimoji="0" lang="ru-RU" sz="1600" b="1" i="0" u="none" strike="noStrike" kern="1200" cap="none" spc="-2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</a:t>
            </a:r>
            <a:r>
              <a:rPr kumimoji="0" lang="ru-RU" sz="1600" b="1" i="0" u="none" strike="noStrike" kern="1200" cap="none" spc="-1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СТ</a:t>
            </a:r>
            <a:r>
              <a:rPr kumimoji="0" lang="ru-RU" sz="1600" b="1" i="0" u="none" strike="noStrike" kern="1200" cap="none" spc="-2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</a:t>
            </a:r>
            <a:r>
              <a:rPr kumimoji="0" lang="ru-RU" sz="1600" b="1" i="0" u="none" strike="noStrike" kern="1200" cap="none" spc="-1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ТА</a:t>
            </a:r>
          </a:p>
          <a:p>
            <a:pPr marL="35623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25358" y="5518422"/>
            <a:ext cx="1777364" cy="98488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0" tIns="0" rIns="0" bIns="0" rtlCol="0" anchor="ctr">
            <a:spAutoFit/>
          </a:bodyPr>
          <a:lstStyle/>
          <a:p>
            <a:pPr marL="183515" marR="177800" lvl="0" indent="1333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1200" cap="none" spc="-15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  <a:p>
            <a:pPr marL="183515" marR="177800" lvl="0" indent="1333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-1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П</a:t>
            </a:r>
            <a:r>
              <a:rPr kumimoji="0" lang="ru-RU" sz="1600" b="1" i="0" u="none" strike="noStrike" kern="1200" cap="none" spc="-2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</a:t>
            </a:r>
            <a:r>
              <a:rPr kumimoji="0" lang="ru-RU" sz="1600" b="1" i="0" u="none" strike="noStrike" kern="1200" cap="none" spc="-1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СТ</a:t>
            </a:r>
            <a:r>
              <a:rPr kumimoji="0" lang="ru-RU" sz="1600" b="1" i="0" u="none" strike="noStrike" kern="1200" cap="none" spc="-2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О</a:t>
            </a:r>
            <a:r>
              <a:rPr kumimoji="0" lang="ru-RU" sz="1600" b="1" i="0" u="none" strike="noStrike" kern="1200" cap="none" spc="-1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ЯННОЕ ОБНОВ</a:t>
            </a:r>
            <a:r>
              <a:rPr kumimoji="0" lang="ru-RU" sz="1600" b="1" i="0" u="none" strike="noStrike" kern="1200" cap="none" spc="-2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Л</a:t>
            </a:r>
            <a:r>
              <a:rPr kumimoji="0" lang="ru-RU" sz="1600" b="1" i="0" u="none" strike="noStrike" kern="1200" cap="none" spc="-15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Verdana"/>
              </a:rPr>
              <a:t>ЕНИЕ</a:t>
            </a:r>
          </a:p>
          <a:p>
            <a:pPr marL="183515" marR="177800" lvl="0" indent="1333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/>
              <a:ea typeface="+mn-ea"/>
              <a:cs typeface="Verdana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29631" y="317514"/>
            <a:ext cx="108473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Принципы</a:t>
            </a:r>
            <a:r>
              <a:rPr kumimoji="0" lang="ru-RU" sz="2000" b="1" i="0" u="none" strike="noStrike" kern="1200" cap="none" spc="-45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с</a:t>
            </a:r>
            <a:r>
              <a:rPr kumimoji="0" lang="ru-RU" sz="2000" b="1" i="0" u="none" strike="noStrike" kern="1200" cap="none" spc="-10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о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</a:t>
            </a:r>
            <a:r>
              <a:rPr kumimoji="0" lang="ru-RU" sz="2000" b="1" i="0" u="none" strike="noStrike" kern="1200" cap="none" spc="5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-10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ия/исп</a:t>
            </a:r>
            <a:r>
              <a:rPr kumimoji="0" lang="ru-RU" sz="2000" b="1" i="0" u="none" strike="noStrike" kern="1200" cap="none" spc="-10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ол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ь</a:t>
            </a:r>
            <a:r>
              <a:rPr kumimoji="0" lang="ru-RU" sz="2000" b="1" i="0" u="none" strike="noStrike" kern="1200" cap="none" spc="-10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з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о</a:t>
            </a:r>
            <a:r>
              <a:rPr kumimoji="0" lang="ru-RU" sz="2000" b="1" i="0" u="none" strike="noStrike" kern="1200" cap="none" spc="-10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в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а</a:t>
            </a:r>
            <a:r>
              <a:rPr kumimoji="0" lang="ru-RU" sz="2000" b="1" i="0" u="none" strike="noStrike" kern="1200" cap="none" spc="-10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н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ия</a:t>
            </a:r>
            <a:r>
              <a:rPr kumimoji="0" lang="ru-RU" sz="2000" b="1" i="0" u="none" strike="noStrike" kern="1200" cap="none" spc="-45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51585F">
                    <a:lumMod val="50000"/>
                  </a:srgb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доски</a:t>
            </a:r>
          </a:p>
        </p:txBody>
      </p:sp>
    </p:spTree>
    <p:extLst>
      <p:ext uri="{BB962C8B-B14F-4D97-AF65-F5344CB8AC3E}">
        <p14:creationId xmlns:p14="http://schemas.microsoft.com/office/powerpoint/2010/main" val="3852785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DA015E5-91B0-4261-BF9C-F130DFCB3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361113"/>
            <a:ext cx="4114800" cy="366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67" kern="1200">
                <a:solidFill>
                  <a:schemeClr val="bg1">
                    <a:lumMod val="75000"/>
                  </a:schemeClr>
                </a:solidFill>
                <a:latin typeface="Lato" charset="0"/>
                <a:ea typeface="Lato" charset="0"/>
                <a:cs typeface="Lato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>
                <a:ln>
                  <a:noFill/>
                </a:ln>
                <a:solidFill>
                  <a:srgbClr val="FEFFFF">
                    <a:lumMod val="75000"/>
                  </a:srgbClr>
                </a:solidFill>
                <a:effectLst/>
                <a:uLnTx/>
                <a:uFillTx/>
                <a:latin typeface="Lato" charset="0"/>
                <a:ea typeface="Lato" charset="0"/>
                <a:cs typeface="Lato" charset="0"/>
              </a:rPr>
              <a:t>ONE METHOD    ONE CULTURE    ONE COMPANY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D1E6819-540A-46B6-B982-B709EC9874BE}"/>
              </a:ext>
            </a:extLst>
          </p:cNvPr>
          <p:cNvSpPr txBox="1">
            <a:spLocks/>
          </p:cNvSpPr>
          <p:nvPr/>
        </p:nvSpPr>
        <p:spPr>
          <a:xfrm>
            <a:off x="564527" y="129019"/>
            <a:ext cx="4573515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1585F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LEAN DDS BOARD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51585F"/>
              </a:solidFill>
              <a:effectLst/>
              <a:uLnTx/>
              <a:uFillTx/>
              <a:latin typeface="Lato Bold" panose="020F0502020204030203"/>
              <a:ea typeface="+mj-ea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FB93D5-D5C1-406F-91E9-36F52695BE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258" y="861679"/>
            <a:ext cx="7803847" cy="5852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4511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10">
  <a:themeElements>
    <a:clrScheme name="Другая 4">
      <a:dk1>
        <a:srgbClr val="51585F"/>
      </a:dk1>
      <a:lt1>
        <a:srgbClr val="FEFFFF"/>
      </a:lt1>
      <a:dk2>
        <a:srgbClr val="16222C"/>
      </a:dk2>
      <a:lt2>
        <a:srgbClr val="DBDEE1"/>
      </a:lt2>
      <a:accent1>
        <a:srgbClr val="42BE9F"/>
      </a:accent1>
      <a:accent2>
        <a:srgbClr val="36A288"/>
      </a:accent2>
      <a:accent3>
        <a:srgbClr val="0B426E"/>
      </a:accent3>
      <a:accent4>
        <a:srgbClr val="073559"/>
      </a:accent4>
      <a:accent5>
        <a:srgbClr val="42BE9F"/>
      </a:accent5>
      <a:accent6>
        <a:srgbClr val="36A288"/>
      </a:accent6>
      <a:hlink>
        <a:srgbClr val="0B426E"/>
      </a:hlink>
      <a:folHlink>
        <a:srgbClr val="073559"/>
      </a:folHlink>
    </a:clrScheme>
    <a:fontScheme name="Другая 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0" id="{F4C8F92F-E266-4D72-8056-F024AA0FB4CB}" vid="{F334BAE6-A440-4CB6-8212-E231F08441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845</Words>
  <Application>Microsoft Office PowerPoint</Application>
  <PresentationFormat>Widescreen</PresentationFormat>
  <Paragraphs>126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Century Gothic</vt:lpstr>
      <vt:lpstr>Lato</vt:lpstr>
      <vt:lpstr>Lato Bold</vt:lpstr>
      <vt:lpstr>Verdana</vt:lpstr>
      <vt:lpstr>Wingdings</vt:lpstr>
      <vt:lpstr>Тема10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Philip Morris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Aikeyev, Abylay</dc:creator>
  <cp:lastModifiedBy>Aikeyev, Abylay</cp:lastModifiedBy>
  <cp:revision>1</cp:revision>
  <dcterms:created xsi:type="dcterms:W3CDTF">2024-05-26T16:48:07Z</dcterms:created>
  <dcterms:modified xsi:type="dcterms:W3CDTF">2024-05-26T16:48:46Z</dcterms:modified>
</cp:coreProperties>
</file>