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36" r:id="rId2"/>
    <p:sldId id="524" r:id="rId3"/>
    <p:sldId id="527" r:id="rId4"/>
    <p:sldId id="534" r:id="rId5"/>
    <p:sldId id="530" r:id="rId6"/>
    <p:sldId id="525" r:id="rId7"/>
    <p:sldId id="5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F70"/>
    <a:srgbClr val="082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D394-8368-40DA-ACF9-47CAB03462B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5279D-9FEB-4781-90A0-C543C25E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3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ja-JP" dirty="0">
                <a:latin typeface="Calibri" panose="020F0502020204030204" pitchFamily="34" charset="0"/>
              </a:rPr>
              <a:t>В </a:t>
            </a:r>
            <a:r>
              <a:rPr lang="en-US" altLang="ja-JP" dirty="0" err="1">
                <a:latin typeface="Calibri" panose="020F0502020204030204" pitchFamily="34" charset="0"/>
              </a:rPr>
              <a:t>широком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смысле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гемба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означает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места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совершения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ru-RU" altLang="ja-JP" sz="2000" b="1" dirty="0">
                <a:latin typeface="Calibri" panose="020F0502020204030204" pitchFamily="34" charset="0"/>
              </a:rPr>
              <a:t>3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основных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действий</a:t>
            </a:r>
            <a:r>
              <a:rPr lang="en-US" altLang="ja-JP" dirty="0">
                <a:latin typeface="Calibri" panose="020F0502020204030204" pitchFamily="34" charset="0"/>
              </a:rPr>
              <a:t> в </a:t>
            </a:r>
            <a:r>
              <a:rPr lang="en-US" altLang="ja-JP" i="1" dirty="0" err="1">
                <a:latin typeface="Calibri" panose="020F0502020204030204" pitchFamily="34" charset="0"/>
              </a:rPr>
              <a:t>бизнесе</a:t>
            </a:r>
            <a:r>
              <a:rPr lang="en-US" altLang="ja-JP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altLang="ja-JP" dirty="0" err="1">
                <a:latin typeface="Calibri" panose="020F0502020204030204" pitchFamily="34" charset="0"/>
              </a:rPr>
              <a:t>разработка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altLang="ja-JP" dirty="0" err="1">
                <a:latin typeface="Calibri" panose="020F0502020204030204" pitchFamily="34" charset="0"/>
              </a:rPr>
              <a:t>производство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altLang="ja-JP" dirty="0" err="1">
                <a:latin typeface="Calibri" panose="020F0502020204030204" pitchFamily="34" charset="0"/>
              </a:rPr>
              <a:t>продажа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продукции</a:t>
            </a:r>
            <a:r>
              <a:rPr lang="en-US" altLang="ja-JP" dirty="0">
                <a:latin typeface="Calibri" panose="020F0502020204030204" pitchFamily="34" charset="0"/>
              </a:rPr>
              <a:t>, </a:t>
            </a:r>
            <a:r>
              <a:rPr lang="en-US" altLang="ja-JP" dirty="0" err="1">
                <a:latin typeface="Calibri" panose="020F0502020204030204" pitchFamily="34" charset="0"/>
              </a:rPr>
              <a:t>либо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услуг</a:t>
            </a:r>
            <a:r>
              <a:rPr lang="en-US" altLang="ja-JP" dirty="0">
                <a:latin typeface="Calibri" panose="020F0502020204030204" pitchFamily="34" charset="0"/>
              </a:rPr>
              <a:t>. </a:t>
            </a:r>
          </a:p>
          <a:p>
            <a:endParaRPr lang="ru-RU" altLang="ja-JP" sz="200" dirty="0">
              <a:latin typeface="Calibri" panose="020F0502020204030204" pitchFamily="34" charset="0"/>
            </a:endParaRPr>
          </a:p>
          <a:p>
            <a:endParaRPr lang="ru-RU" altLang="ja-JP" dirty="0">
              <a:latin typeface="Calibri" panose="020F0502020204030204" pitchFamily="34" charset="0"/>
            </a:endParaRPr>
          </a:p>
          <a:p>
            <a:r>
              <a:rPr lang="en-US" altLang="ja-JP" dirty="0" err="1">
                <a:latin typeface="Calibri" panose="020F0502020204030204" pitchFamily="34" charset="0"/>
              </a:rPr>
              <a:t>Управление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ru-RU" altLang="ja-JP" dirty="0">
                <a:latin typeface="Calibri" panose="020F0502020204030204" pitchFamily="34" charset="0"/>
              </a:rPr>
              <a:t>с использованием </a:t>
            </a:r>
            <a:r>
              <a:rPr lang="en-US" altLang="ja-JP" dirty="0" err="1">
                <a:latin typeface="Calibri" panose="020F0502020204030204" pitchFamily="34" charset="0"/>
              </a:rPr>
              <a:t>гемба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является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составной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частью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бережливого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производства</a:t>
            </a:r>
            <a:r>
              <a:rPr lang="en-US" altLang="ja-JP" dirty="0">
                <a:latin typeface="Calibri" panose="020F0502020204030204" pitchFamily="34" charset="0"/>
              </a:rPr>
              <a:t>.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E26C8-45CC-4A83-B8CF-B3F5C42827E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9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ja-JP" dirty="0">
                <a:latin typeface="Calibri" panose="020F0502020204030204" pitchFamily="34" charset="0"/>
              </a:rPr>
              <a:t>В </a:t>
            </a:r>
            <a:r>
              <a:rPr lang="en-US" altLang="ja-JP" dirty="0" err="1">
                <a:latin typeface="Calibri" panose="020F0502020204030204" pitchFamily="34" charset="0"/>
              </a:rPr>
              <a:t>широком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смысле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гемба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означает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места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совершения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ru-RU" altLang="ja-JP" sz="2000" b="1" dirty="0">
                <a:latin typeface="Calibri" panose="020F0502020204030204" pitchFamily="34" charset="0"/>
              </a:rPr>
              <a:t>3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основных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действий</a:t>
            </a:r>
            <a:r>
              <a:rPr lang="en-US" altLang="ja-JP" dirty="0">
                <a:latin typeface="Calibri" panose="020F0502020204030204" pitchFamily="34" charset="0"/>
              </a:rPr>
              <a:t> в </a:t>
            </a:r>
            <a:r>
              <a:rPr lang="en-US" altLang="ja-JP" i="1" dirty="0" err="1">
                <a:latin typeface="Calibri" panose="020F0502020204030204" pitchFamily="34" charset="0"/>
              </a:rPr>
              <a:t>бизнесе</a:t>
            </a:r>
            <a:r>
              <a:rPr lang="en-US" altLang="ja-JP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altLang="ja-JP" dirty="0" err="1">
                <a:latin typeface="Calibri" panose="020F0502020204030204" pitchFamily="34" charset="0"/>
              </a:rPr>
              <a:t>разработка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altLang="ja-JP" dirty="0" err="1">
                <a:latin typeface="Calibri" panose="020F0502020204030204" pitchFamily="34" charset="0"/>
              </a:rPr>
              <a:t>производство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altLang="ja-JP" dirty="0" err="1">
                <a:latin typeface="Calibri" panose="020F0502020204030204" pitchFamily="34" charset="0"/>
              </a:rPr>
              <a:t>продажа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продукции</a:t>
            </a:r>
            <a:r>
              <a:rPr lang="en-US" altLang="ja-JP" dirty="0">
                <a:latin typeface="Calibri" panose="020F0502020204030204" pitchFamily="34" charset="0"/>
              </a:rPr>
              <a:t>, </a:t>
            </a:r>
            <a:r>
              <a:rPr lang="en-US" altLang="ja-JP" dirty="0" err="1">
                <a:latin typeface="Calibri" panose="020F0502020204030204" pitchFamily="34" charset="0"/>
              </a:rPr>
              <a:t>либо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услуг</a:t>
            </a:r>
            <a:r>
              <a:rPr lang="en-US" altLang="ja-JP" dirty="0">
                <a:latin typeface="Calibri" panose="020F0502020204030204" pitchFamily="34" charset="0"/>
              </a:rPr>
              <a:t>. </a:t>
            </a:r>
          </a:p>
          <a:p>
            <a:endParaRPr lang="ru-RU" altLang="ja-JP" sz="200" dirty="0">
              <a:latin typeface="Calibri" panose="020F0502020204030204" pitchFamily="34" charset="0"/>
            </a:endParaRPr>
          </a:p>
          <a:p>
            <a:endParaRPr lang="ru-RU" altLang="ja-JP" dirty="0">
              <a:latin typeface="Calibri" panose="020F0502020204030204" pitchFamily="34" charset="0"/>
            </a:endParaRPr>
          </a:p>
          <a:p>
            <a:r>
              <a:rPr lang="en-US" altLang="ja-JP" dirty="0" err="1">
                <a:latin typeface="Calibri" panose="020F0502020204030204" pitchFamily="34" charset="0"/>
              </a:rPr>
              <a:t>Управление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ru-RU" altLang="ja-JP" dirty="0">
                <a:latin typeface="Calibri" panose="020F0502020204030204" pitchFamily="34" charset="0"/>
              </a:rPr>
              <a:t>с использованием </a:t>
            </a:r>
            <a:r>
              <a:rPr lang="en-US" altLang="ja-JP" dirty="0" err="1">
                <a:latin typeface="Calibri" panose="020F0502020204030204" pitchFamily="34" charset="0"/>
              </a:rPr>
              <a:t>гемба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является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составной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частью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бережливого</a:t>
            </a:r>
            <a:r>
              <a:rPr lang="en-US" altLang="ja-JP" dirty="0"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latin typeface="Calibri" panose="020F0502020204030204" pitchFamily="34" charset="0"/>
              </a:rPr>
              <a:t>производства</a:t>
            </a:r>
            <a:r>
              <a:rPr lang="en-US" altLang="ja-JP" dirty="0">
                <a:latin typeface="Calibri" panose="020F0502020204030204" pitchFamily="34" charset="0"/>
              </a:rPr>
              <a:t>.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E26C8-45CC-4A83-B8CF-B3F5C42827E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31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ln/>
        </p:spPr>
      </p:sp>
      <p:sp>
        <p:nvSpPr>
          <p:cNvPr id="39938" name="Tijdelijke aanduiding voor notiti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Во время проведения </a:t>
            </a:r>
            <a:r>
              <a:rPr lang="en-US" dirty="0" err="1">
                <a:solidFill>
                  <a:schemeClr val="bg1"/>
                </a:solidFill>
              </a:rPr>
              <a:t>Gemba</a:t>
            </a:r>
            <a:r>
              <a:rPr lang="ru-RU" dirty="0">
                <a:solidFill>
                  <a:schemeClr val="bg1"/>
                </a:solidFill>
              </a:rPr>
              <a:t> очень важно соблюдать следующее 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377457" indent="-377457">
              <a:buFontTx/>
              <a:buAutoNum type="arabicPeriod"/>
              <a:defRPr/>
            </a:pPr>
            <a:r>
              <a:rPr lang="ru-RU" dirty="0">
                <a:solidFill>
                  <a:srgbClr val="7F7F7F"/>
                </a:solidFill>
              </a:rPr>
              <a:t>Иди и смотри, задавай вопросы, показывай уважение</a:t>
            </a:r>
            <a:br>
              <a:rPr lang="ru-RU" dirty="0">
                <a:solidFill>
                  <a:srgbClr val="7F7F7F"/>
                </a:solidFill>
              </a:rPr>
            </a:br>
            <a:r>
              <a:rPr lang="ru-RU" dirty="0">
                <a:solidFill>
                  <a:srgbClr val="7F7F7F"/>
                </a:solidFill>
              </a:rPr>
              <a:t>(</a:t>
            </a:r>
            <a:r>
              <a:rPr lang="nl-NL" dirty="0">
                <a:solidFill>
                  <a:srgbClr val="7F7F7F"/>
                </a:solidFill>
              </a:rPr>
              <a:t>Go See, </a:t>
            </a:r>
            <a:r>
              <a:rPr lang="nl-NL" dirty="0" err="1">
                <a:solidFill>
                  <a:srgbClr val="7F7F7F"/>
                </a:solidFill>
              </a:rPr>
              <a:t>Ask</a:t>
            </a:r>
            <a:r>
              <a:rPr lang="nl-NL" dirty="0">
                <a:solidFill>
                  <a:srgbClr val="7F7F7F"/>
                </a:solidFill>
              </a:rPr>
              <a:t> </a:t>
            </a:r>
            <a:r>
              <a:rPr lang="nl-NL" dirty="0" err="1">
                <a:solidFill>
                  <a:srgbClr val="7F7F7F"/>
                </a:solidFill>
              </a:rPr>
              <a:t>Why</a:t>
            </a:r>
            <a:r>
              <a:rPr lang="nl-NL" dirty="0">
                <a:solidFill>
                  <a:srgbClr val="7F7F7F"/>
                </a:solidFill>
              </a:rPr>
              <a:t>, Show Respect</a:t>
            </a:r>
            <a:r>
              <a:rPr lang="ru-RU" dirty="0">
                <a:solidFill>
                  <a:srgbClr val="7F7F7F"/>
                </a:solidFill>
              </a:rPr>
              <a:t>)</a:t>
            </a:r>
          </a:p>
          <a:p>
            <a:pPr marL="377457" indent="-377457">
              <a:buFontTx/>
              <a:buAutoNum type="arabicPeriod"/>
              <a:defRPr/>
            </a:pPr>
            <a:endParaRPr lang="nl-NL" sz="100" dirty="0">
              <a:solidFill>
                <a:srgbClr val="7F7F7F"/>
              </a:solidFill>
            </a:endParaRPr>
          </a:p>
          <a:p>
            <a:pPr marL="377457" indent="-377457">
              <a:buFontTx/>
              <a:buAutoNum type="arabicPeriod"/>
              <a:defRPr/>
            </a:pPr>
            <a:r>
              <a:rPr lang="ru-RU" dirty="0">
                <a:solidFill>
                  <a:srgbClr val="7F7F7F"/>
                </a:solidFill>
              </a:rPr>
              <a:t>Выбери участок и периодичность </a:t>
            </a:r>
            <a:r>
              <a:rPr lang="nl-NL" dirty="0">
                <a:solidFill>
                  <a:srgbClr val="7F7F7F"/>
                </a:solidFill>
              </a:rPr>
              <a:t>(</a:t>
            </a:r>
            <a:r>
              <a:rPr lang="ru-RU" dirty="0">
                <a:solidFill>
                  <a:srgbClr val="7F7F7F"/>
                </a:solidFill>
              </a:rPr>
              <a:t>на пример раз в неделю)</a:t>
            </a:r>
            <a:endParaRPr lang="nl-NL" dirty="0">
              <a:solidFill>
                <a:srgbClr val="7F7F7F"/>
              </a:solidFill>
            </a:endParaRPr>
          </a:p>
          <a:p>
            <a:pPr marL="377457" indent="-377457">
              <a:buFontTx/>
              <a:buAutoNum type="arabicPeriod"/>
              <a:defRPr/>
            </a:pPr>
            <a:endParaRPr lang="nl-NL" sz="100" dirty="0">
              <a:solidFill>
                <a:srgbClr val="7F7F7F"/>
              </a:solidFill>
            </a:endParaRPr>
          </a:p>
          <a:p>
            <a:pPr marL="377457" indent="-377457">
              <a:buFontTx/>
              <a:buAutoNum type="arabicPeriod"/>
              <a:defRPr/>
            </a:pPr>
            <a:r>
              <a:rPr lang="ru-RU" dirty="0">
                <a:solidFill>
                  <a:srgbClr val="7F7F7F"/>
                </a:solidFill>
              </a:rPr>
              <a:t>Информируй людей о своих намерениях</a:t>
            </a:r>
            <a:endParaRPr lang="nl-NL" dirty="0">
              <a:solidFill>
                <a:srgbClr val="7F7F7F"/>
              </a:solidFill>
            </a:endParaRPr>
          </a:p>
          <a:p>
            <a:pPr marL="377457" indent="-377457">
              <a:buFontTx/>
              <a:buAutoNum type="arabicPeriod"/>
              <a:defRPr/>
            </a:pPr>
            <a:endParaRPr lang="nl-NL" sz="100" dirty="0">
              <a:solidFill>
                <a:srgbClr val="7F7F7F"/>
              </a:solidFill>
            </a:endParaRPr>
          </a:p>
          <a:p>
            <a:pPr marL="377457" indent="-377457">
              <a:buFontTx/>
              <a:buAutoNum type="arabicPeriod"/>
              <a:defRPr/>
            </a:pPr>
            <a:r>
              <a:rPr lang="ru-RU" dirty="0">
                <a:solidFill>
                  <a:srgbClr val="7F7F7F"/>
                </a:solidFill>
              </a:rPr>
              <a:t>Потрать своё время</a:t>
            </a:r>
            <a:endParaRPr lang="nl-NL" dirty="0">
              <a:solidFill>
                <a:srgbClr val="7F7F7F"/>
              </a:solidFill>
            </a:endParaRPr>
          </a:p>
          <a:p>
            <a:pPr marL="377457" indent="-377457">
              <a:buFontTx/>
              <a:buAutoNum type="arabicPeriod"/>
              <a:defRPr/>
            </a:pPr>
            <a:endParaRPr lang="nl-NL" sz="100" dirty="0">
              <a:solidFill>
                <a:srgbClr val="7F7F7F"/>
              </a:solidFill>
            </a:endParaRPr>
          </a:p>
          <a:p>
            <a:pPr marL="377457" indent="-377457">
              <a:buFontTx/>
              <a:buAutoNum type="arabicPeriod"/>
              <a:defRPr/>
            </a:pPr>
            <a:r>
              <a:rPr lang="ru-RU" dirty="0">
                <a:solidFill>
                  <a:srgbClr val="7F7F7F"/>
                </a:solidFill>
              </a:rPr>
              <a:t>Смотри и разговаривай с людьми</a:t>
            </a:r>
          </a:p>
          <a:p>
            <a:pPr marL="377457" indent="-377457">
              <a:buFontTx/>
              <a:buAutoNum type="arabicPeriod"/>
              <a:defRPr/>
            </a:pPr>
            <a:endParaRPr lang="nl-NL" sz="100" dirty="0">
              <a:solidFill>
                <a:srgbClr val="7F7F7F"/>
              </a:solidFill>
            </a:endParaRPr>
          </a:p>
          <a:p>
            <a:pPr marL="377457" indent="-377457">
              <a:buFontTx/>
              <a:buAutoNum type="arabicPeriod"/>
              <a:defRPr/>
            </a:pPr>
            <a:r>
              <a:rPr lang="ru-RU" dirty="0">
                <a:solidFill>
                  <a:srgbClr val="7F7F7F"/>
                </a:solidFill>
              </a:rPr>
              <a:t>Будь открыт и беспристрастен</a:t>
            </a:r>
          </a:p>
          <a:p>
            <a:pPr marL="377457" indent="-377457">
              <a:buFontTx/>
              <a:buAutoNum type="arabicPeriod"/>
              <a:defRPr/>
            </a:pPr>
            <a:endParaRPr lang="nl-NL" sz="100" dirty="0">
              <a:solidFill>
                <a:srgbClr val="7F7F7F"/>
              </a:solidFill>
            </a:endParaRPr>
          </a:p>
          <a:p>
            <a:pPr marL="377457" indent="-377457">
              <a:buFontTx/>
              <a:buAutoNum type="arabicPeriod"/>
              <a:defRPr/>
            </a:pPr>
            <a:r>
              <a:rPr lang="ru-RU" dirty="0">
                <a:solidFill>
                  <a:srgbClr val="7F7F7F"/>
                </a:solidFill>
              </a:rPr>
              <a:t>Делись увиденным </a:t>
            </a:r>
            <a:r>
              <a:rPr lang="nl-NL" dirty="0">
                <a:solidFill>
                  <a:srgbClr val="7F7F7F"/>
                </a:solidFill>
              </a:rPr>
              <a:t>(</a:t>
            </a:r>
            <a:r>
              <a:rPr lang="ru-RU" dirty="0">
                <a:solidFill>
                  <a:srgbClr val="7F7F7F"/>
                </a:solidFill>
              </a:rPr>
              <a:t>с руководителем ответственным за выбранный участок</a:t>
            </a:r>
            <a:r>
              <a:rPr lang="nl-NL" dirty="0">
                <a:solidFill>
                  <a:srgbClr val="7F7F7F"/>
                </a:solidFill>
              </a:rPr>
              <a:t>)</a:t>
            </a:r>
            <a:endParaRPr lang="en-US" dirty="0">
              <a:solidFill>
                <a:srgbClr val="7F7F7F"/>
              </a:solidFill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31748" name="Tijdelijke aanduiding voor dianummer 3"/>
          <p:cNvSpPr txBox="1">
            <a:spLocks noGrp="1"/>
          </p:cNvSpPr>
          <p:nvPr/>
        </p:nvSpPr>
        <p:spPr bwMode="auto">
          <a:xfrm>
            <a:off x="3778250" y="9286875"/>
            <a:ext cx="2890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2" tIns="45286" rIns="90572" bIns="45286" anchor="b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18284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3A0EE-2055-4167-9548-B21ABD0EACD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8284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57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334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_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5346666" y="1871231"/>
            <a:ext cx="1505647" cy="26673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26"/>
          </p:nvPr>
        </p:nvSpPr>
        <p:spPr>
          <a:xfrm>
            <a:off x="8526496" y="1871231"/>
            <a:ext cx="1505647" cy="26673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27"/>
          </p:nvPr>
        </p:nvSpPr>
        <p:spPr>
          <a:xfrm>
            <a:off x="2152906" y="1871231"/>
            <a:ext cx="1505647" cy="26673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316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bile_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sz="quarter" idx="26"/>
          </p:nvPr>
        </p:nvSpPr>
        <p:spPr>
          <a:xfrm>
            <a:off x="6296915" y="2027348"/>
            <a:ext cx="1712989" cy="30346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7"/>
          </p:nvPr>
        </p:nvSpPr>
        <p:spPr>
          <a:xfrm>
            <a:off x="4165234" y="2027348"/>
            <a:ext cx="1712989" cy="30346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88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ptop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686066" y="2362264"/>
            <a:ext cx="4184470" cy="26289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70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862617" y="2340243"/>
            <a:ext cx="3201355" cy="19195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3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70242" y="1953776"/>
            <a:ext cx="2801401" cy="3733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82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9236700" y="4404732"/>
            <a:ext cx="2955300" cy="24532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6157077" y="4404732"/>
            <a:ext cx="2955300" cy="24532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52"/>
          </p:nvPr>
        </p:nvSpPr>
        <p:spPr>
          <a:xfrm>
            <a:off x="3079623" y="4404732"/>
            <a:ext cx="2955300" cy="24532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53"/>
          </p:nvPr>
        </p:nvSpPr>
        <p:spPr>
          <a:xfrm>
            <a:off x="0" y="4404732"/>
            <a:ext cx="2955300" cy="24532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54"/>
          </p:nvPr>
        </p:nvSpPr>
        <p:spPr>
          <a:xfrm>
            <a:off x="9236700" y="-1"/>
            <a:ext cx="2955300" cy="24532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55"/>
          </p:nvPr>
        </p:nvSpPr>
        <p:spPr>
          <a:xfrm>
            <a:off x="6157077" y="-1"/>
            <a:ext cx="2955300" cy="24532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56"/>
          </p:nvPr>
        </p:nvSpPr>
        <p:spPr>
          <a:xfrm>
            <a:off x="3079623" y="-1"/>
            <a:ext cx="2955300" cy="24532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0" y="-1"/>
            <a:ext cx="2955300" cy="24532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0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759200"/>
            <a:ext cx="3949574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19245" y="3759200"/>
            <a:ext cx="3949636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238553" y="3759200"/>
            <a:ext cx="3953447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0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74907" y="1640469"/>
            <a:ext cx="3322915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041247" y="1640469"/>
            <a:ext cx="3326174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1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10150350" y="2798064"/>
            <a:ext cx="2041650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8119854" y="2798064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2025987" y="2798064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2798064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6086980" y="2798064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4056484" y="2798064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63"/>
          </p:nvPr>
        </p:nvSpPr>
        <p:spPr>
          <a:xfrm>
            <a:off x="10150350" y="4828032"/>
            <a:ext cx="2041650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64"/>
          </p:nvPr>
        </p:nvSpPr>
        <p:spPr>
          <a:xfrm>
            <a:off x="8119854" y="4828032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2025987" y="4828032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66"/>
          </p:nvPr>
        </p:nvSpPr>
        <p:spPr>
          <a:xfrm>
            <a:off x="-4509" y="4828032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67"/>
          </p:nvPr>
        </p:nvSpPr>
        <p:spPr>
          <a:xfrm>
            <a:off x="6086980" y="4828032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68"/>
          </p:nvPr>
        </p:nvSpPr>
        <p:spPr>
          <a:xfrm>
            <a:off x="4056484" y="4828032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12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1307488" y="3067562"/>
            <a:ext cx="3084881" cy="24026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53"/>
          </p:nvPr>
        </p:nvSpPr>
        <p:spPr>
          <a:xfrm>
            <a:off x="4566846" y="3067562"/>
            <a:ext cx="3084881" cy="24026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54"/>
          </p:nvPr>
        </p:nvSpPr>
        <p:spPr>
          <a:xfrm>
            <a:off x="7826204" y="3067562"/>
            <a:ext cx="3084881" cy="24026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8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4115872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842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cent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52"/>
          </p:nvPr>
        </p:nvSpPr>
        <p:spPr>
          <a:xfrm>
            <a:off x="4930122" y="1483112"/>
            <a:ext cx="2364675" cy="3412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8198280" y="1483112"/>
            <a:ext cx="2364675" cy="3412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1661965" y="1483112"/>
            <a:ext cx="2364675" cy="3412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64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72656" y="839736"/>
            <a:ext cx="3311096" cy="5148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78562" y="839736"/>
            <a:ext cx="3311096" cy="2176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20778" y="3311029"/>
            <a:ext cx="3268880" cy="2677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4468" y="839736"/>
            <a:ext cx="3311096" cy="5148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4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3"/>
            <a:ext cx="12192000" cy="2838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1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437127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804567" y="1796262"/>
            <a:ext cx="1801837" cy="1801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429036" y="1796262"/>
            <a:ext cx="1801837" cy="1801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804567" y="3915547"/>
            <a:ext cx="1801837" cy="1801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429036" y="3915547"/>
            <a:ext cx="1801837" cy="1801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13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44809" y="1883578"/>
            <a:ext cx="1801837" cy="1801368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42230" y="0"/>
            <a:ext cx="484977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1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7049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1676" y="1327627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605181" y="1327627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388686" y="1327627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72191" y="1327627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1676" y="3045132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05181" y="3045132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388686" y="3045132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172191" y="3045132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21676" y="4762639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605181" y="4762639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388686" y="4762639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172191" y="4762639"/>
            <a:ext cx="2519008" cy="1419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9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et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075533" y="2018371"/>
            <a:ext cx="2052358" cy="223024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8556914" y="2018371"/>
            <a:ext cx="2052358" cy="223024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593609" y="2018371"/>
            <a:ext cx="2052358" cy="223024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00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357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0816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56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32561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91556" y="6356195"/>
            <a:ext cx="10964504" cy="3233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EFFFF"/>
              </a:solidFill>
            </a:endParaRP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7194410" y="4123616"/>
            <a:ext cx="3870481" cy="196261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36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05600" cy="6858000"/>
          </a:xfrm>
          <a:custGeom>
            <a:avLst/>
            <a:gdLst>
              <a:gd name="connsiteX0" fmla="*/ 0 w 6705600"/>
              <a:gd name="connsiteY0" fmla="*/ 6858000 h 6858000"/>
              <a:gd name="connsiteX1" fmla="*/ 0 w 6705600"/>
              <a:gd name="connsiteY1" fmla="*/ 0 h 6858000"/>
              <a:gd name="connsiteX2" fmla="*/ 6705600 w 6705600"/>
              <a:gd name="connsiteY2" fmla="*/ 6858000 h 6858000"/>
              <a:gd name="connsiteX3" fmla="*/ 0 w 6705600"/>
              <a:gd name="connsiteY3" fmla="*/ 6858000 h 6858000"/>
              <a:gd name="connsiteX0" fmla="*/ 0 w 6705600"/>
              <a:gd name="connsiteY0" fmla="*/ 6858000 h 6858000"/>
              <a:gd name="connsiteX1" fmla="*/ 0 w 6705600"/>
              <a:gd name="connsiteY1" fmla="*/ 0 h 6858000"/>
              <a:gd name="connsiteX2" fmla="*/ 1638300 w 6705600"/>
              <a:gd name="connsiteY2" fmla="*/ 1657350 h 6858000"/>
              <a:gd name="connsiteX3" fmla="*/ 6705600 w 6705600"/>
              <a:gd name="connsiteY3" fmla="*/ 6858000 h 6858000"/>
              <a:gd name="connsiteX4" fmla="*/ 0 w 6705600"/>
              <a:gd name="connsiteY4" fmla="*/ 6858000 h 6858000"/>
              <a:gd name="connsiteX0" fmla="*/ 0 w 6705600"/>
              <a:gd name="connsiteY0" fmla="*/ 6858000 h 6858000"/>
              <a:gd name="connsiteX1" fmla="*/ 0 w 6705600"/>
              <a:gd name="connsiteY1" fmla="*/ 0 h 6858000"/>
              <a:gd name="connsiteX2" fmla="*/ 2647950 w 6705600"/>
              <a:gd name="connsiteY2" fmla="*/ 0 h 6858000"/>
              <a:gd name="connsiteX3" fmla="*/ 6705600 w 6705600"/>
              <a:gd name="connsiteY3" fmla="*/ 6858000 h 6858000"/>
              <a:gd name="connsiteX4" fmla="*/ 0 w 67056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0" h="6858000">
                <a:moveTo>
                  <a:pt x="0" y="6858000"/>
                </a:moveTo>
                <a:lnTo>
                  <a:pt x="0" y="0"/>
                </a:lnTo>
                <a:lnTo>
                  <a:pt x="2647950" y="0"/>
                </a:lnTo>
                <a:lnTo>
                  <a:pt x="6705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92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423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885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783928" y="1478007"/>
            <a:ext cx="5309642" cy="39019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SzPct val="110000"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Bef>
                <a:spcPts val="800"/>
              </a:spcBef>
              <a:buSzPct val="110000"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Bef>
                <a:spcPts val="800"/>
              </a:spcBef>
              <a:buSzPct val="110000"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Bef>
                <a:spcPts val="800"/>
              </a:spcBef>
              <a:buSzPct val="110000"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Bef>
                <a:spcPts val="800"/>
              </a:spcBef>
              <a:buSzPct val="110000"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GB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784" y="1266692"/>
            <a:ext cx="4157932" cy="1200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0" y="2448105"/>
            <a:ext cx="4392386" cy="390030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2148">
          <p15:clr>
            <a:srgbClr val="FBAE40"/>
          </p15:clr>
        </p15:guide>
        <p15:guide id="2" orient="horz" pos="52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146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/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878205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32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/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6"/>
          <a:stretch/>
        </p:blipFill>
        <p:spPr>
          <a:xfrm>
            <a:off x="0" y="1713"/>
            <a:ext cx="121158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7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AB03247-1025-4E9B-9010-17BA8288E9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96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38806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3925230"/>
            <a:ext cx="12192000" cy="29327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828800"/>
            <a:ext cx="12192000" cy="346803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15841" y="3429000"/>
            <a:ext cx="6096000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99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99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2"/>
          <p:cNvSpPr>
            <a:spLocks noGrp="1" noChangeAspect="1"/>
          </p:cNvSpPr>
          <p:nvPr>
            <p:ph type="pic" sz="quarter" idx="25"/>
          </p:nvPr>
        </p:nvSpPr>
        <p:spPr>
          <a:xfrm>
            <a:off x="4518407" y="1704043"/>
            <a:ext cx="3067308" cy="1727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  <p:sp>
        <p:nvSpPr>
          <p:cNvPr id="70" name="Picture Placeholder 2"/>
          <p:cNvSpPr>
            <a:spLocks noGrp="1" noChangeAspect="1"/>
          </p:cNvSpPr>
          <p:nvPr>
            <p:ph type="pic" sz="quarter" idx="26"/>
          </p:nvPr>
        </p:nvSpPr>
        <p:spPr>
          <a:xfrm>
            <a:off x="6856922" y="3392463"/>
            <a:ext cx="428837" cy="7357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5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  <p:sp>
        <p:nvSpPr>
          <p:cNvPr id="71" name="Picture Placeholder 2"/>
          <p:cNvSpPr>
            <a:spLocks noGrp="1" noChangeAspect="1"/>
          </p:cNvSpPr>
          <p:nvPr>
            <p:ph type="pic" sz="quarter" idx="27"/>
          </p:nvPr>
        </p:nvSpPr>
        <p:spPr>
          <a:xfrm>
            <a:off x="3387951" y="2877988"/>
            <a:ext cx="1957356" cy="12336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  <p:sp>
        <p:nvSpPr>
          <p:cNvPr id="72" name="Picture Placeholder 2"/>
          <p:cNvSpPr>
            <a:spLocks noGrp="1" noChangeAspect="1"/>
          </p:cNvSpPr>
          <p:nvPr>
            <p:ph type="pic" sz="quarter" idx="28"/>
          </p:nvPr>
        </p:nvSpPr>
        <p:spPr>
          <a:xfrm>
            <a:off x="7448074" y="2822093"/>
            <a:ext cx="988040" cy="13007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6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2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4" r:id="rId33"/>
    <p:sldLayoutId id="2147483695" r:id="rId34"/>
    <p:sldLayoutId id="2147483696" r:id="rId35"/>
    <p:sldLayoutId id="2147483698" r:id="rId36"/>
    <p:sldLayoutId id="2147483699" r:id="rId37"/>
    <p:sldLayoutId id="2147483700" r:id="rId38"/>
    <p:sldLayoutId id="2147483701" r:id="rId39"/>
    <p:sldLayoutId id="2147483702" r:id="rId40"/>
  </p:sldLayoutIdLs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5433686" y="1830215"/>
            <a:ext cx="6758314" cy="3087645"/>
          </a:xfrm>
          <a:prstGeom prst="rect">
            <a:avLst/>
          </a:prstGeom>
          <a:solidFill>
            <a:srgbClr val="08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434"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Content Placeholder 5"/>
          <p:cNvSpPr>
            <a:spLocks noGrp="1"/>
          </p:cNvSpPr>
          <p:nvPr>
            <p:ph sz="half" idx="4294967295"/>
          </p:nvPr>
        </p:nvSpPr>
        <p:spPr>
          <a:xfrm>
            <a:off x="7241406" y="2841158"/>
            <a:ext cx="4684712" cy="1274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altLang="en-US" b="1" dirty="0">
                <a:solidFill>
                  <a:schemeClr val="bg1"/>
                </a:solidFill>
              </a:rPr>
              <a:t>Гемба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— </a:t>
            </a:r>
            <a:r>
              <a:rPr lang="ru-RU" altLang="ja-JP" sz="2000" dirty="0">
                <a:solidFill>
                  <a:schemeClr val="bg1"/>
                </a:solidFill>
              </a:rPr>
              <a:t>это японское слово, которое в переводе означает "место события" или "место происшествия"</a:t>
            </a:r>
            <a:endParaRPr lang="ru-RU" altLang="ja-JP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02"/>
            <a:ext cx="6975524" cy="36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32450"/>
      </p:ext>
    </p:extLst>
  </p:cSld>
  <p:clrMapOvr>
    <a:masterClrMapping/>
  </p:clrMapOvr>
  <p:transition spd="slow" advClick="0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4611187" y="3644222"/>
            <a:ext cx="7580813" cy="3070086"/>
          </a:xfrm>
          <a:prstGeom prst="rect">
            <a:avLst/>
          </a:prstGeom>
          <a:solidFill>
            <a:srgbClr val="09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0480" y="169817"/>
            <a:ext cx="7272885" cy="3070086"/>
          </a:xfrm>
          <a:prstGeom prst="rect">
            <a:avLst/>
          </a:prstGeom>
          <a:solidFill>
            <a:srgbClr val="08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1390" y="235288"/>
            <a:ext cx="6911975" cy="2939143"/>
          </a:xfrm>
          <a:solidFill>
            <a:srgbClr val="092F70"/>
          </a:solidFill>
        </p:spPr>
        <p:txBody>
          <a:bodyPr/>
          <a:lstStyle/>
          <a:p>
            <a:pPr marL="609600" indent="-609600">
              <a:buNone/>
            </a:pPr>
            <a:r>
              <a:rPr lang="ru-RU" altLang="ru-RU" sz="2400" i="1" dirty="0">
                <a:solidFill>
                  <a:schemeClr val="bg1"/>
                </a:solidFill>
              </a:rPr>
              <a:t>ГЕМБА</a:t>
            </a:r>
            <a:r>
              <a:rPr lang="ru-RU" altLang="ru-RU" sz="2400" dirty="0">
                <a:solidFill>
                  <a:schemeClr val="bg1"/>
                </a:solidFill>
              </a:rPr>
              <a:t> – это не любое рабочее место, а только то, где создается ценность для потребителя, место непосредственного создания продукции или оказания услуги. </a:t>
            </a:r>
          </a:p>
          <a:p>
            <a:pPr marL="609600" indent="-609600">
              <a:buNone/>
            </a:pPr>
            <a:r>
              <a:rPr lang="ru-RU" altLang="ru-RU" sz="2400" i="1" dirty="0">
                <a:solidFill>
                  <a:schemeClr val="bg1"/>
                </a:solidFill>
              </a:rPr>
              <a:t>ГЕМБА</a:t>
            </a:r>
            <a:r>
              <a:rPr lang="ru-RU" altLang="ru-RU" sz="2400" dirty="0">
                <a:solidFill>
                  <a:schemeClr val="bg1"/>
                </a:solidFill>
              </a:rPr>
              <a:t> – источник всей информации.</a:t>
            </a:r>
            <a:endParaRPr lang="en-US" altLang="ru-RU" sz="2400" dirty="0">
              <a:solidFill>
                <a:schemeClr val="bg1"/>
              </a:solidFill>
            </a:endParaRPr>
          </a:p>
          <a:p>
            <a:pPr marL="609600" indent="-609600">
              <a:buNone/>
            </a:pPr>
            <a:r>
              <a:rPr lang="ru-RU" altLang="ru-RU" sz="2400" i="1" dirty="0">
                <a:solidFill>
                  <a:schemeClr val="bg1"/>
                </a:solidFill>
              </a:rPr>
              <a:t>КАЙДЗЕН</a:t>
            </a:r>
            <a:r>
              <a:rPr lang="ru-RU" altLang="ru-RU" sz="2400" dirty="0">
                <a:solidFill>
                  <a:schemeClr val="bg1"/>
                </a:solidFill>
              </a:rPr>
              <a:t> – непрерывное совершенствование, постоянное улучшение в </a:t>
            </a:r>
            <a:r>
              <a:rPr lang="ru-RU" altLang="ru-RU" sz="2400" b="1" dirty="0">
                <a:solidFill>
                  <a:schemeClr val="bg1"/>
                </a:solidFill>
              </a:rPr>
              <a:t>результате постоянных усилий.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283" r="20599"/>
          <a:stretch/>
        </p:blipFill>
        <p:spPr>
          <a:xfrm>
            <a:off x="7303365" y="169817"/>
            <a:ext cx="4888635" cy="30700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1998" y="3839778"/>
            <a:ext cx="78484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Во всех коммерческих организациях существует три основных вида действий, непосредственно связанных с извлечением прибыли: </a:t>
            </a:r>
            <a:endParaRPr lang="en-US" altLang="ru-RU" sz="2400" dirty="0">
              <a:solidFill>
                <a:schemeClr val="bg1"/>
              </a:solidFill>
            </a:endParaRPr>
          </a:p>
          <a:p>
            <a:pPr marL="609600" indent="-609600"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разработка, производство и продажа продукции</a:t>
            </a:r>
            <a:r>
              <a:rPr lang="en-US" altLang="ru-RU" sz="2400" b="1" dirty="0">
                <a:solidFill>
                  <a:schemeClr val="bg1"/>
                </a:solidFill>
              </a:rPr>
              <a:t>/</a:t>
            </a:r>
            <a:r>
              <a:rPr lang="ru-RU" altLang="ru-RU" sz="2400" b="1" dirty="0">
                <a:solidFill>
                  <a:schemeClr val="bg1"/>
                </a:solidFill>
              </a:rPr>
              <a:t>услуги</a:t>
            </a:r>
          </a:p>
          <a:p>
            <a:pPr marL="609600" indent="-609600">
              <a:buNone/>
            </a:pPr>
            <a:endParaRPr lang="ru-RU" altLang="ru-RU" sz="2400" b="1" dirty="0">
              <a:solidFill>
                <a:schemeClr val="bg1"/>
              </a:solidFill>
            </a:endParaRPr>
          </a:p>
          <a:p>
            <a:pPr marL="609600" indent="-60960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Поэтому ГЕМБА в широком смысле означает места, где происходит эти </a:t>
            </a:r>
            <a:r>
              <a:rPr lang="ru-RU" altLang="ru-RU" sz="2400" b="1" dirty="0">
                <a:solidFill>
                  <a:schemeClr val="bg1"/>
                </a:solidFill>
              </a:rPr>
              <a:t>три главных действия</a:t>
            </a:r>
            <a:r>
              <a:rPr lang="ru-RU" alt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10048"/>
          <a:stretch/>
        </p:blipFill>
        <p:spPr>
          <a:xfrm>
            <a:off x="13062" y="3642904"/>
            <a:ext cx="4598125" cy="30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3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1998" y="3839778"/>
            <a:ext cx="78484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Во всех коммерческих организациях существует три основных вида действий, непосредственно связанных с извлечением прибыли: </a:t>
            </a:r>
            <a:endParaRPr lang="en-US" altLang="ru-RU" sz="2400" dirty="0">
              <a:solidFill>
                <a:schemeClr val="bg1"/>
              </a:solidFill>
            </a:endParaRPr>
          </a:p>
          <a:p>
            <a:pPr marL="609600" indent="-609600"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разработка, производство и продажа продукции</a:t>
            </a:r>
            <a:r>
              <a:rPr lang="en-US" altLang="ru-RU" sz="2400" b="1" dirty="0">
                <a:solidFill>
                  <a:schemeClr val="bg1"/>
                </a:solidFill>
              </a:rPr>
              <a:t>/</a:t>
            </a:r>
            <a:r>
              <a:rPr lang="ru-RU" altLang="ru-RU" sz="2400" b="1" dirty="0">
                <a:solidFill>
                  <a:schemeClr val="bg1"/>
                </a:solidFill>
              </a:rPr>
              <a:t>услуги</a:t>
            </a:r>
          </a:p>
          <a:p>
            <a:pPr marL="609600" indent="-609600">
              <a:buNone/>
            </a:pPr>
            <a:endParaRPr lang="ru-RU" altLang="ru-RU" sz="2400" b="1" dirty="0">
              <a:solidFill>
                <a:schemeClr val="bg1"/>
              </a:solidFill>
            </a:endParaRPr>
          </a:p>
          <a:p>
            <a:pPr marL="609600" indent="-60960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Поэтому ГЕМБА в широком смысле означает места, где происходит эти </a:t>
            </a:r>
            <a:r>
              <a:rPr lang="ru-RU" altLang="ru-RU" sz="2400" b="1" dirty="0">
                <a:solidFill>
                  <a:schemeClr val="bg1"/>
                </a:solidFill>
              </a:rPr>
              <a:t>три главных действия</a:t>
            </a:r>
            <a:r>
              <a:rPr lang="ru-RU" alt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95250"/>
            <a:ext cx="6667500" cy="6667500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0" y="691201"/>
            <a:ext cx="5524500" cy="4487405"/>
          </a:xfrm>
          <a:prstGeom prst="rect">
            <a:avLst/>
          </a:prstGeom>
          <a:solidFill>
            <a:srgbClr val="08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434">
              <a:defRPr/>
            </a:pPr>
            <a:r>
              <a:rPr lang="ru-RU" sz="2400" dirty="0">
                <a:solidFill>
                  <a:schemeClr val="bg1"/>
                </a:solidFill>
              </a:rPr>
              <a:t>Статистика, проведенная японским консультантом Сидни </a:t>
            </a:r>
            <a:r>
              <a:rPr lang="ru-RU" sz="2400" dirty="0" err="1">
                <a:solidFill>
                  <a:schemeClr val="bg1"/>
                </a:solidFill>
              </a:rPr>
              <a:t>Йошида</a:t>
            </a:r>
            <a:r>
              <a:rPr lang="ru-RU" sz="2400" dirty="0">
                <a:solidFill>
                  <a:schemeClr val="bg1"/>
                </a:solidFill>
              </a:rPr>
              <a:t>, и опубликованная в 1989 году носит название Айсберг Сидни </a:t>
            </a:r>
            <a:r>
              <a:rPr lang="ru-RU" sz="2400" dirty="0" err="1">
                <a:solidFill>
                  <a:schemeClr val="bg1"/>
                </a:solidFill>
              </a:rPr>
              <a:t>Йошида</a:t>
            </a:r>
            <a:r>
              <a:rPr lang="ru-RU" sz="2400" dirty="0">
                <a:solidFill>
                  <a:schemeClr val="bg1"/>
                </a:solidFill>
              </a:rPr>
              <a:t>. Говорит о том, что ТОП-менеджмент практически не знает о проблемах компании, только 4 % доходят до него. Менеджерам среднего звена понимает всего лишь 9%, а менеджерам нижнего звена известно о 74%. 100% проблем известны только РАБОТНИКАМ на местах.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504" y="550177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Девиз </a:t>
            </a:r>
            <a:r>
              <a:rPr lang="ru-RU" sz="2000" b="1" dirty="0" err="1"/>
              <a:t>Гемба</a:t>
            </a:r>
            <a:r>
              <a:rPr lang="ru-RU" sz="2000" b="1" dirty="0"/>
              <a:t>: </a:t>
            </a:r>
          </a:p>
          <a:p>
            <a:r>
              <a:rPr lang="ru-RU" sz="2000" dirty="0"/>
              <a:t>     </a:t>
            </a:r>
            <a:r>
              <a:rPr lang="ru-RU" sz="2000" dirty="0" err="1"/>
              <a:t>Go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Gemba</a:t>
            </a:r>
            <a:endParaRPr lang="ru-RU" sz="2000" dirty="0"/>
          </a:p>
          <a:p>
            <a:r>
              <a:rPr lang="ru-RU" sz="2000" dirty="0"/>
              <a:t>     «Ищите корень проблемы на рабочем месте»</a:t>
            </a:r>
          </a:p>
        </p:txBody>
      </p:sp>
    </p:spTree>
    <p:extLst>
      <p:ext uri="{BB962C8B-B14F-4D97-AF65-F5344CB8AC3E}">
        <p14:creationId xmlns:p14="http://schemas.microsoft.com/office/powerpoint/2010/main" val="298271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0" y="4074334"/>
            <a:ext cx="6365964" cy="2717070"/>
          </a:xfrm>
          <a:prstGeom prst="rect">
            <a:avLst/>
          </a:prstGeom>
          <a:solidFill>
            <a:srgbClr val="09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6036" y="580360"/>
            <a:ext cx="6365964" cy="2873799"/>
          </a:xfrm>
          <a:prstGeom prst="rect">
            <a:avLst/>
          </a:prstGeom>
          <a:solidFill>
            <a:srgbClr val="09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65964" y="869519"/>
            <a:ext cx="6553200" cy="2295480"/>
          </a:xfrm>
        </p:spPr>
        <p:txBody>
          <a:bodyPr/>
          <a:lstStyle/>
          <a:p>
            <a:pPr marL="609600" indent="-60960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Надо идти в ГЕМБА,</a:t>
            </a:r>
          </a:p>
          <a:p>
            <a:pPr marL="609600" indent="-60960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Изучать на месте проблемы</a:t>
            </a:r>
          </a:p>
          <a:p>
            <a:pPr marL="609600" indent="-60960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И решать их, не откладывая, так,</a:t>
            </a:r>
          </a:p>
          <a:p>
            <a:pPr marL="609600" indent="-60960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Чтобы по тем же самым причинам </a:t>
            </a:r>
          </a:p>
          <a:p>
            <a:pPr marL="609600" indent="-609600"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Они уже никогда больше не возникали</a:t>
            </a:r>
            <a:endParaRPr lang="en-US" alt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285" r="12924"/>
          <a:stretch/>
        </p:blipFill>
        <p:spPr>
          <a:xfrm>
            <a:off x="0" y="29240"/>
            <a:ext cx="5826036" cy="392739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7589" y="4497906"/>
            <a:ext cx="6048375" cy="2236695"/>
          </a:xfrm>
        </p:spPr>
        <p:txBody>
          <a:bodyPr/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Arial" panose="020B0604020202020204" pitchFamily="34" charset="0"/>
              <a:buNone/>
            </a:pPr>
            <a:r>
              <a:rPr lang="ru-RU" altLang="ru-RU" sz="2400" b="1" i="1" dirty="0">
                <a:solidFill>
                  <a:schemeClr val="bg1"/>
                </a:solidFill>
              </a:rPr>
              <a:t>Качество</a:t>
            </a:r>
            <a:r>
              <a:rPr lang="ru-RU" altLang="ru-RU" sz="2400" dirty="0">
                <a:solidFill>
                  <a:schemeClr val="bg1"/>
                </a:solidFill>
              </a:rPr>
              <a:t> – надо повышать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ru-RU" altLang="ru-RU" sz="2400" b="1" i="1" dirty="0">
                <a:solidFill>
                  <a:schemeClr val="bg1"/>
                </a:solidFill>
              </a:rPr>
              <a:t>Затраты</a:t>
            </a:r>
            <a:r>
              <a:rPr lang="ru-RU" altLang="ru-RU" sz="2400" dirty="0">
                <a:solidFill>
                  <a:schemeClr val="bg1"/>
                </a:solidFill>
              </a:rPr>
              <a:t> – надо избавляться от потерь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ru-RU" altLang="ru-RU" sz="2400" b="1" i="1" dirty="0">
                <a:solidFill>
                  <a:schemeClr val="bg1"/>
                </a:solidFill>
              </a:rPr>
              <a:t>Дисциплина поставки</a:t>
            </a:r>
            <a:r>
              <a:rPr lang="ru-RU" altLang="ru-RU" sz="2400" i="1" dirty="0">
                <a:solidFill>
                  <a:schemeClr val="bg1"/>
                </a:solidFill>
              </a:rPr>
              <a:t> </a:t>
            </a:r>
            <a:r>
              <a:rPr lang="ru-RU" altLang="ru-RU" sz="2400" dirty="0">
                <a:solidFill>
                  <a:schemeClr val="bg1"/>
                </a:solidFill>
              </a:rPr>
              <a:t>– поставки клиенту надо гарантировать, а время поставки с момента заказа услуги</a:t>
            </a:r>
            <a:r>
              <a:rPr lang="en-US" altLang="ru-RU" sz="2400" dirty="0">
                <a:solidFill>
                  <a:schemeClr val="bg1"/>
                </a:solidFill>
              </a:rPr>
              <a:t>/</a:t>
            </a:r>
            <a:r>
              <a:rPr lang="ru-RU" altLang="ru-RU" sz="2400" dirty="0">
                <a:solidFill>
                  <a:schemeClr val="bg1"/>
                </a:solidFill>
              </a:rPr>
              <a:t>продукции надо сокращать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4356" y="4120259"/>
            <a:ext cx="3234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ТРИАДА ГЕМБА КАЙДЗЕН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4857" r="51464" b="380"/>
          <a:stretch/>
        </p:blipFill>
        <p:spPr>
          <a:xfrm>
            <a:off x="7485017" y="4120259"/>
            <a:ext cx="3579223" cy="26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/>
          <p:nvPr/>
        </p:nvSpPr>
        <p:spPr>
          <a:xfrm>
            <a:off x="36297" y="245936"/>
            <a:ext cx="7186131" cy="6246303"/>
          </a:xfrm>
          <a:prstGeom prst="rect">
            <a:avLst/>
          </a:prstGeom>
          <a:solidFill>
            <a:srgbClr val="09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6295" y="178346"/>
            <a:ext cx="5796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Принципы </a:t>
            </a:r>
            <a:r>
              <a:rPr lang="kk-KZ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Гемба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6296" y="701566"/>
            <a:ext cx="7186131" cy="3444680"/>
          </a:xfrm>
        </p:spPr>
        <p:txBody>
          <a:bodyPr/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ru-RU" altLang="ru-RU" sz="2000" b="1" dirty="0">
                <a:solidFill>
                  <a:schemeClr val="bg1"/>
                </a:solidFill>
              </a:rPr>
              <a:t>Прямое наблюдение                                                            </a:t>
            </a:r>
            <a:r>
              <a:rPr lang="ru-RU" altLang="ru-RU" sz="2000" dirty="0">
                <a:solidFill>
                  <a:schemeClr val="bg1"/>
                </a:solidFill>
              </a:rPr>
              <a:t>(</a:t>
            </a:r>
            <a:r>
              <a:rPr lang="kk-KZ" altLang="ru-RU" sz="1600" dirty="0">
                <a:solidFill>
                  <a:schemeClr val="bg1"/>
                </a:solidFill>
              </a:rPr>
              <a:t>Практика непосредственного наблюдения за рабочими процессами на месте, чтобы понять их особенности и идентифицировать возможные улучшения</a:t>
            </a:r>
            <a:r>
              <a:rPr lang="ru-RU" altLang="ru-RU" sz="2000" dirty="0">
                <a:solidFill>
                  <a:schemeClr val="bg1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kk-KZ" altLang="ru-RU" sz="2000" b="1" dirty="0">
                <a:solidFill>
                  <a:schemeClr val="bg1"/>
                </a:solidFill>
              </a:rPr>
              <a:t>Понимание потока работы</a:t>
            </a:r>
            <a:r>
              <a:rPr lang="ru-RU" altLang="ru-RU" sz="2000" b="1" dirty="0">
                <a:solidFill>
                  <a:schemeClr val="bg1"/>
                </a:solidFill>
              </a:rPr>
              <a:t>                                                                 </a:t>
            </a:r>
            <a:r>
              <a:rPr lang="ru-RU" altLang="ru-RU" sz="2000" dirty="0">
                <a:solidFill>
                  <a:schemeClr val="bg1"/>
                </a:solidFill>
              </a:rPr>
              <a:t>(</a:t>
            </a:r>
            <a:r>
              <a:rPr lang="ru-RU" altLang="ru-RU" sz="1600" dirty="0">
                <a:solidFill>
                  <a:schemeClr val="bg1"/>
                </a:solidFill>
              </a:rPr>
              <a:t>Анализ того, как материалы, информация и люди перемещаются через рабочие процессы, чтобы оптимизировать поток и устранить препятствия</a:t>
            </a:r>
            <a:r>
              <a:rPr lang="ru-RU" altLang="ru-RU" sz="2000" dirty="0">
                <a:solidFill>
                  <a:schemeClr val="bg1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 b="1" dirty="0">
                <a:solidFill>
                  <a:schemeClr val="bg1"/>
                </a:solidFill>
              </a:rPr>
              <a:t>Устранение потерь                                                                         </a:t>
            </a:r>
            <a:r>
              <a:rPr lang="ru-RU" altLang="ru-RU" sz="2000" dirty="0">
                <a:solidFill>
                  <a:schemeClr val="bg1"/>
                </a:solidFill>
              </a:rPr>
              <a:t>(</a:t>
            </a:r>
            <a:r>
              <a:rPr lang="ru-RU" altLang="ru-RU" sz="1600" dirty="0">
                <a:solidFill>
                  <a:schemeClr val="bg1"/>
                </a:solidFill>
              </a:rPr>
              <a:t>Выявление и устранение всех видов потерь, таких как избыточные запасы, ожидания, излишние движения и дефекты, для повышения эффективности производства</a:t>
            </a:r>
            <a:r>
              <a:rPr lang="ru-RU" altLang="ru-RU" sz="2000" dirty="0">
                <a:solidFill>
                  <a:schemeClr val="bg1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 b="1" dirty="0">
                <a:solidFill>
                  <a:schemeClr val="bg1"/>
                </a:solidFill>
              </a:rPr>
              <a:t>Поддержка непрерывного улучшения                              </a:t>
            </a:r>
            <a:r>
              <a:rPr lang="ru-RU" altLang="ru-RU" sz="2000" dirty="0">
                <a:solidFill>
                  <a:schemeClr val="bg1"/>
                </a:solidFill>
              </a:rPr>
              <a:t>(</a:t>
            </a:r>
            <a:r>
              <a:rPr lang="ru-RU" altLang="ru-RU" sz="1600" dirty="0" err="1">
                <a:solidFill>
                  <a:schemeClr val="bg1"/>
                </a:solidFill>
              </a:rPr>
              <a:t>Гемба</a:t>
            </a:r>
            <a:r>
              <a:rPr lang="ru-RU" altLang="ru-RU" sz="1600" dirty="0">
                <a:solidFill>
                  <a:schemeClr val="bg1"/>
                </a:solidFill>
              </a:rPr>
              <a:t> становится основой для систематического поиска и внедрения улучшений в рабочие процессы, чтобы обеспечить постоянное совершенствование</a:t>
            </a:r>
            <a:r>
              <a:rPr lang="ru-RU" altLang="ru-RU" sz="2000" dirty="0">
                <a:solidFill>
                  <a:schemeClr val="bg1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 b="1" dirty="0">
                <a:solidFill>
                  <a:schemeClr val="bg1"/>
                </a:solidFill>
              </a:rPr>
              <a:t>Принятие решений на месте                                                    </a:t>
            </a:r>
            <a:r>
              <a:rPr lang="ru-RU" altLang="ru-RU" sz="2000" dirty="0">
                <a:solidFill>
                  <a:schemeClr val="bg1"/>
                </a:solidFill>
              </a:rPr>
              <a:t>(</a:t>
            </a:r>
            <a:r>
              <a:rPr lang="ru-RU" altLang="ru-RU" sz="1600" dirty="0">
                <a:solidFill>
                  <a:schemeClr val="bg1"/>
                </a:solidFill>
              </a:rPr>
              <a:t>Работники на месте обладают экспертным знанием о своих процессах и должны иметь возможность принимать решения и вносить предложения по улучшению непосредственно на рабочем месте)</a:t>
            </a:r>
          </a:p>
          <a:p>
            <a:pPr marL="609600" indent="-609600">
              <a:buFontTx/>
              <a:buAutoNum type="arabicPeriod"/>
            </a:pPr>
            <a:endParaRPr lang="ru-RU" alt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27" y="1189857"/>
            <a:ext cx="4969573" cy="43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8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6215061" y="2075352"/>
            <a:ext cx="5976939" cy="4782648"/>
          </a:xfrm>
          <a:prstGeom prst="rect">
            <a:avLst/>
          </a:prstGeom>
          <a:solidFill>
            <a:srgbClr val="08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39189" y="-1"/>
            <a:ext cx="6143625" cy="4772869"/>
          </a:xfrm>
          <a:prstGeom prst="rect">
            <a:avLst/>
          </a:prstGeom>
          <a:solidFill>
            <a:srgbClr val="09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98199"/>
            <a:ext cx="6408738" cy="792162"/>
          </a:xfrm>
        </p:spPr>
        <p:txBody>
          <a:bodyPr/>
          <a:lstStyle/>
          <a:p>
            <a:pPr algn="l"/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Три основные правила внедрения КАЙДЗЕН в ГЕМБА: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9044" y="1059705"/>
            <a:ext cx="5978659" cy="37131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 sz="2400" dirty="0">
                <a:solidFill>
                  <a:schemeClr val="bg1"/>
                </a:solidFill>
              </a:rPr>
              <a:t>Поддержание порядка (5</a:t>
            </a:r>
            <a:r>
              <a:rPr lang="en-US" altLang="ru-RU" sz="2400" dirty="0">
                <a:solidFill>
                  <a:schemeClr val="bg1"/>
                </a:solidFill>
              </a:rPr>
              <a:t>S</a:t>
            </a:r>
            <a:r>
              <a:rPr lang="ru-RU" altLang="ru-RU" sz="2400" dirty="0">
                <a:solidFill>
                  <a:schemeClr val="bg1"/>
                </a:solidFill>
              </a:rPr>
              <a:t>, Всеобщий уход за оборудованием ТРМ)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dirty="0">
                <a:solidFill>
                  <a:schemeClr val="bg1"/>
                </a:solidFill>
              </a:rPr>
              <a:t>Устранение МУДА (муда – действия, не добавляющие ценности, т.е. потери)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dirty="0">
                <a:solidFill>
                  <a:schemeClr val="bg1"/>
                </a:solidFill>
              </a:rPr>
              <a:t>Стандартизация (означает документирование, т.е. наилучший способ делать работу)</a:t>
            </a:r>
          </a:p>
          <a:p>
            <a:pPr marL="609600" indent="-609600"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Все эти правила обязательны для построения бережливой, эффективной и успешной системы </a:t>
            </a:r>
            <a:r>
              <a:rPr lang="ru-RU" altLang="ru-RU" sz="2000" b="1" dirty="0">
                <a:solidFill>
                  <a:schemeClr val="bg1"/>
                </a:solidFill>
              </a:rPr>
              <a:t>«качество, затраты, поставка».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238871" y="2060810"/>
            <a:ext cx="6048375" cy="792163"/>
          </a:xfrm>
        </p:spPr>
        <p:txBody>
          <a:bodyPr/>
          <a:lstStyle>
            <a:lvl1pPr algn="l" defTabSz="91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Пять золотых правил менеджмента ГЕМБА: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84411" y="2850836"/>
            <a:ext cx="5641978" cy="3817937"/>
          </a:xfrm>
        </p:spPr>
        <p:txBody>
          <a:bodyPr/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ru-RU" altLang="ru-RU" sz="2400" dirty="0">
                <a:solidFill>
                  <a:schemeClr val="bg1"/>
                </a:solidFill>
              </a:rPr>
              <a:t>Идите в ГЕМБА, когда возникают проблемы.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dirty="0">
                <a:solidFill>
                  <a:schemeClr val="bg1"/>
                </a:solidFill>
              </a:rPr>
              <a:t>Проверьте ГЕМБУЦУ</a:t>
            </a:r>
            <a:r>
              <a:rPr lang="en-US" altLang="ru-RU" sz="1400" dirty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материальные объекты, например готовые изделия, брак, инструменты, станки, оборудование и прочее</a:t>
            </a:r>
            <a:r>
              <a:rPr lang="ru-RU" altLang="ru-RU" sz="1400" dirty="0">
                <a:solidFill>
                  <a:schemeClr val="bg1"/>
                </a:solidFill>
              </a:rPr>
              <a:t>)</a:t>
            </a:r>
            <a:r>
              <a:rPr lang="ru-RU" altLang="ru-RU" sz="2400" dirty="0">
                <a:solidFill>
                  <a:schemeClr val="bg1"/>
                </a:solidFill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dirty="0">
                <a:solidFill>
                  <a:schemeClr val="bg1"/>
                </a:solidFill>
              </a:rPr>
              <a:t>Примите временные меры на месте.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dirty="0">
                <a:solidFill>
                  <a:schemeClr val="bg1"/>
                </a:solidFill>
              </a:rPr>
              <a:t>Найдите и устраните коренную причину проблемы.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400" dirty="0">
                <a:solidFill>
                  <a:schemeClr val="bg1"/>
                </a:solidFill>
              </a:rPr>
              <a:t>Стандартизируйте, чтобы предотвратить ее повторное появление.</a:t>
            </a:r>
          </a:p>
          <a:p>
            <a:pPr marL="609600" indent="-609600">
              <a:buFontTx/>
              <a:buAutoNum type="arabicPeriod"/>
            </a:pPr>
            <a:endParaRPr lang="ru-RU" alt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612" b="6744"/>
          <a:stretch/>
        </p:blipFill>
        <p:spPr>
          <a:xfrm>
            <a:off x="0" y="4820201"/>
            <a:ext cx="2287088" cy="20247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2199"/>
          <a:stretch/>
        </p:blipFill>
        <p:spPr>
          <a:xfrm>
            <a:off x="6215061" y="-11584"/>
            <a:ext cx="5976939" cy="2086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37581" r="38839"/>
          <a:stretch/>
        </p:blipFill>
        <p:spPr>
          <a:xfrm>
            <a:off x="2425788" y="4813678"/>
            <a:ext cx="3374121" cy="19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3298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or pro">
  <a:themeElements>
    <a:clrScheme name="Другая 2">
      <a:dk1>
        <a:srgbClr val="000000"/>
      </a:dk1>
      <a:lt1>
        <a:srgbClr val="FEFFFF"/>
      </a:lt1>
      <a:dk2>
        <a:srgbClr val="16222C"/>
      </a:dk2>
      <a:lt2>
        <a:srgbClr val="FEFFFF"/>
      </a:lt2>
      <a:accent1>
        <a:srgbClr val="42BE9F"/>
      </a:accent1>
      <a:accent2>
        <a:srgbClr val="36A288"/>
      </a:accent2>
      <a:accent3>
        <a:srgbClr val="3FA2EF"/>
      </a:accent3>
      <a:accent4>
        <a:srgbClr val="00A8A4"/>
      </a:accent4>
      <a:accent5>
        <a:srgbClr val="42BE9F"/>
      </a:accent5>
      <a:accent6>
        <a:srgbClr val="36A288"/>
      </a:accent6>
      <a:hlink>
        <a:srgbClr val="0B426E"/>
      </a:hlink>
      <a:folHlink>
        <a:srgbClr val="0735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or pro" id="{D490E7AC-3DFB-4879-B343-229E63E60180}" vid="{D2E0C87B-9957-45BC-B430-6C3E41A13B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rgbClr val="000000"/>
    </a:dk1>
    <a:lt1>
      <a:srgbClr val="FEFFFF"/>
    </a:lt1>
    <a:dk2>
      <a:srgbClr val="16222C"/>
    </a:dk2>
    <a:lt2>
      <a:srgbClr val="FEFFFF"/>
    </a:lt2>
    <a:accent1>
      <a:srgbClr val="42BE9F"/>
    </a:accent1>
    <a:accent2>
      <a:srgbClr val="36A288"/>
    </a:accent2>
    <a:accent3>
      <a:srgbClr val="3FA2EF"/>
    </a:accent3>
    <a:accent4>
      <a:srgbClr val="00A8A4"/>
    </a:accent4>
    <a:accent5>
      <a:srgbClr val="42BE9F"/>
    </a:accent5>
    <a:accent6>
      <a:srgbClr val="36A288"/>
    </a:accent6>
    <a:hlink>
      <a:srgbClr val="0B426E"/>
    </a:hlink>
    <a:folHlink>
      <a:srgbClr val="0735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601</Words>
  <Application>Microsoft Office PowerPoint</Application>
  <PresentationFormat>Широкоэкранный</PresentationFormat>
  <Paragraphs>73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ＭＳ Ｐゴシック</vt:lpstr>
      <vt:lpstr>游ゴシック</vt:lpstr>
      <vt:lpstr>Arial</vt:lpstr>
      <vt:lpstr>Calibri</vt:lpstr>
      <vt:lpstr>Lato</vt:lpstr>
      <vt:lpstr>Times New Roman</vt:lpstr>
      <vt:lpstr>Wingdings</vt:lpstr>
      <vt:lpstr>investor pro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 основные правила внедрения КАЙДЗЕН в ГЕМБА:</vt:lpstr>
    </vt:vector>
  </TitlesOfParts>
  <Company>Philip Morris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Aikeyev, Abylay</dc:creator>
  <cp:lastModifiedBy>Берік Салтанат Берікқызы</cp:lastModifiedBy>
  <cp:revision>17</cp:revision>
  <dcterms:created xsi:type="dcterms:W3CDTF">2024-05-26T16:46:08Z</dcterms:created>
  <dcterms:modified xsi:type="dcterms:W3CDTF">2024-06-11T10:11:07Z</dcterms:modified>
</cp:coreProperties>
</file>